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38" r:id="rId1"/>
  </p:sldMasterIdLst>
  <p:sldIdLst>
    <p:sldId id="257" r:id="rId2"/>
    <p:sldId id="256" r:id="rId3"/>
    <p:sldId id="289" r:id="rId4"/>
    <p:sldId id="292" r:id="rId5"/>
    <p:sldId id="258" r:id="rId6"/>
    <p:sldId id="275" r:id="rId7"/>
    <p:sldId id="276" r:id="rId8"/>
    <p:sldId id="277" r:id="rId9"/>
    <p:sldId id="302" r:id="rId10"/>
    <p:sldId id="303" r:id="rId11"/>
    <p:sldId id="304" r:id="rId12"/>
    <p:sldId id="305" r:id="rId13"/>
    <p:sldId id="306" r:id="rId14"/>
    <p:sldId id="307" r:id="rId15"/>
    <p:sldId id="308" r:id="rId16"/>
    <p:sldId id="311" r:id="rId17"/>
    <p:sldId id="313" r:id="rId18"/>
    <p:sldId id="312" r:id="rId19"/>
    <p:sldId id="314" r:id="rId20"/>
    <p:sldId id="259" r:id="rId21"/>
    <p:sldId id="266" r:id="rId22"/>
    <p:sldId id="297" r:id="rId23"/>
    <p:sldId id="298" r:id="rId24"/>
    <p:sldId id="267" r:id="rId25"/>
    <p:sldId id="309" r:id="rId26"/>
    <p:sldId id="268" r:id="rId27"/>
    <p:sldId id="315" r:id="rId28"/>
    <p:sldId id="269" r:id="rId29"/>
    <p:sldId id="270" r:id="rId30"/>
    <p:sldId id="299" r:id="rId31"/>
    <p:sldId id="310" r:id="rId32"/>
    <p:sldId id="288"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F04C47E-FD46-4298-AA46-78E381525A1F}">
          <p14:sldIdLst>
            <p14:sldId id="257"/>
            <p14:sldId id="256"/>
            <p14:sldId id="289"/>
            <p14:sldId id="292"/>
            <p14:sldId id="258"/>
            <p14:sldId id="275"/>
            <p14:sldId id="276"/>
            <p14:sldId id="277"/>
            <p14:sldId id="302"/>
            <p14:sldId id="303"/>
            <p14:sldId id="304"/>
            <p14:sldId id="305"/>
            <p14:sldId id="306"/>
            <p14:sldId id="307"/>
            <p14:sldId id="308"/>
            <p14:sldId id="311"/>
            <p14:sldId id="313"/>
            <p14:sldId id="312"/>
            <p14:sldId id="314"/>
            <p14:sldId id="259"/>
            <p14:sldId id="266"/>
            <p14:sldId id="297"/>
            <p14:sldId id="298"/>
            <p14:sldId id="267"/>
            <p14:sldId id="309"/>
            <p14:sldId id="268"/>
            <p14:sldId id="315"/>
            <p14:sldId id="269"/>
            <p14:sldId id="270"/>
            <p14:sldId id="299"/>
            <p14:sldId id="310"/>
          </p14:sldIdLst>
        </p14:section>
        <p14:section name="Section sans titre" id="{341C8A1A-47D6-4F5E-901E-EEAC90FB3FB3}">
          <p14:sldIdLst>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D9C77"/>
    <a:srgbClr val="30F035"/>
    <a:srgbClr val="FF99FF"/>
    <a:srgbClr val="CCFFFF"/>
    <a:srgbClr val="71C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120" d="100"/>
          <a:sy n="120" d="100"/>
        </p:scale>
        <p:origin x="13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F8CC1FF3-F970-4B9D-A174-5E2E774988A4}" type="datetimeFigureOut">
              <a:rPr lang="fr-BE" smtClean="0"/>
              <a:t>13-09-18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09E22E7-6B93-466D-835D-37D36AF37AEA}"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8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CC1FF3-F970-4B9D-A174-5E2E774988A4}" type="datetimeFigureOut">
              <a:rPr lang="fr-BE" smtClean="0"/>
              <a:t>13-09-18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62566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CC1FF3-F970-4B9D-A174-5E2E774988A4}" type="datetimeFigureOut">
              <a:rPr lang="fr-BE" smtClean="0"/>
              <a:t>13-09-18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09E22E7-6B93-466D-835D-37D36AF37AEA}" type="slidenum">
              <a:rPr lang="fr-BE" smtClean="0"/>
              <a:t>‹N°›</a:t>
            </a:fld>
            <a:endParaRPr lang="fr-BE"/>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5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CC1FF3-F970-4B9D-A174-5E2E774988A4}" type="datetimeFigureOut">
              <a:rPr lang="fr-BE" smtClean="0"/>
              <a:t>13-09-18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54963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8CC1FF3-F970-4B9D-A174-5E2E774988A4}" type="datetimeFigureOut">
              <a:rPr lang="fr-BE" smtClean="0"/>
              <a:t>13-09-18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09E22E7-6B93-466D-835D-37D36AF37AEA}"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61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8CC1FF3-F970-4B9D-A174-5E2E774988A4}" type="datetimeFigureOut">
              <a:rPr lang="fr-BE" smtClean="0"/>
              <a:t>13-09-18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202103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8CC1FF3-F970-4B9D-A174-5E2E774988A4}" type="datetimeFigureOut">
              <a:rPr lang="fr-BE" smtClean="0"/>
              <a:t>13-09-18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398180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8CC1FF3-F970-4B9D-A174-5E2E774988A4}" type="datetimeFigureOut">
              <a:rPr lang="fr-BE" smtClean="0"/>
              <a:t>13-09-18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137945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C1FF3-F970-4B9D-A174-5E2E774988A4}" type="datetimeFigureOut">
              <a:rPr lang="fr-BE" smtClean="0"/>
              <a:t>13-09-18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223689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8CC1FF3-F970-4B9D-A174-5E2E774988A4}" type="datetimeFigureOut">
              <a:rPr lang="fr-BE" smtClean="0"/>
              <a:t>13-09-18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09E22E7-6B93-466D-835D-37D36AF37AEA}" type="slidenum">
              <a:rPr lang="fr-BE" smtClean="0"/>
              <a:t>‹N°›</a:t>
            </a:fld>
            <a:endParaRPr lang="fr-BE"/>
          </a:p>
        </p:txBody>
      </p:sp>
    </p:spTree>
    <p:extLst>
      <p:ext uri="{BB962C8B-B14F-4D97-AF65-F5344CB8AC3E}">
        <p14:creationId xmlns:p14="http://schemas.microsoft.com/office/powerpoint/2010/main" val="383956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F8CC1FF3-F970-4B9D-A174-5E2E774988A4}" type="datetimeFigureOut">
              <a:rPr lang="fr-BE" smtClean="0"/>
              <a:t>13-09-18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09E22E7-6B93-466D-835D-37D36AF37AEA}"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0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CC1FF3-F970-4B9D-A174-5E2E774988A4}" type="datetimeFigureOut">
              <a:rPr lang="fr-BE" smtClean="0"/>
              <a:t>13-09-18</a:t>
            </a:fld>
            <a:endParaRPr lang="fr-BE"/>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BE"/>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9E22E7-6B93-466D-835D-37D36AF37AEA}" type="slidenum">
              <a:rPr lang="fr-BE" smtClean="0"/>
              <a:t>‹N°›</a:t>
            </a:fld>
            <a:endParaRPr lang="fr-BE"/>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6883"/>
      </p:ext>
    </p:extLst>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3972" y="4941168"/>
            <a:ext cx="5829300" cy="1463040"/>
          </a:xfrm>
          <a:ln w="12700">
            <a:noFill/>
          </a:ln>
        </p:spPr>
        <p:txBody>
          <a:bodyPr>
            <a:normAutofit/>
          </a:bodyPr>
          <a:lstStyle/>
          <a:p>
            <a:pPr algn="ctr"/>
            <a:r>
              <a:rPr lang="fr-BE" sz="6000" dirty="0">
                <a:latin typeface="Kristen ITC" panose="03050502040202030202" pitchFamily="66" charset="0"/>
              </a:rPr>
              <a:t>BIENVENUE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844824"/>
            <a:ext cx="28575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descr="logo huy sud.PNG">
            <a:extLst>
              <a:ext uri="{FF2B5EF4-FFF2-40B4-BE49-F238E27FC236}">
                <a16:creationId xmlns:a16="http://schemas.microsoft.com/office/drawing/2014/main" id="{50AFC42B-C2EA-4598-A49F-C5EE30CA13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 y="-8195"/>
            <a:ext cx="1276350" cy="1047750"/>
          </a:xfrm>
          <a:prstGeom prst="rect">
            <a:avLst/>
          </a:prstGeom>
          <a:noFill/>
          <a:ln>
            <a:noFill/>
          </a:ln>
        </p:spPr>
      </p:pic>
    </p:spTree>
    <p:extLst>
      <p:ext uri="{BB962C8B-B14F-4D97-AF65-F5344CB8AC3E}">
        <p14:creationId xmlns:p14="http://schemas.microsoft.com/office/powerpoint/2010/main" val="2865461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7504" y="620688"/>
            <a:ext cx="8928992" cy="1464144"/>
          </a:xfrm>
        </p:spPr>
        <p:txBody>
          <a:bodyPr>
            <a:normAutofit/>
          </a:bodyPr>
          <a:lstStyle/>
          <a:p>
            <a:pPr algn="ctr"/>
            <a:r>
              <a:rPr lang="fr-BE" sz="3600" cap="none" dirty="0">
                <a:latin typeface="+mn-lt"/>
              </a:rPr>
              <a:t>Les classes de 5</a:t>
            </a:r>
            <a:r>
              <a:rPr lang="fr-BE" sz="3600" cap="none" baseline="30000" dirty="0">
                <a:latin typeface="+mn-lt"/>
              </a:rPr>
              <a:t>e</a:t>
            </a:r>
            <a:r>
              <a:rPr lang="fr-BE" sz="3600" cap="none" dirty="0">
                <a:latin typeface="+mn-lt"/>
              </a:rPr>
              <a:t> et 6</a:t>
            </a:r>
            <a:r>
              <a:rPr lang="fr-BE" sz="3600" cap="none" baseline="30000" dirty="0">
                <a:latin typeface="+mn-lt"/>
              </a:rPr>
              <a:t>e </a:t>
            </a:r>
            <a:r>
              <a:rPr lang="fr-BE" sz="3600" cap="none" dirty="0">
                <a:latin typeface="+mn-lt"/>
              </a:rPr>
              <a:t>primaires </a:t>
            </a:r>
          </a:p>
        </p:txBody>
      </p:sp>
      <p:sp>
        <p:nvSpPr>
          <p:cNvPr id="10" name="Espace réservé du texte 9">
            <a:extLst>
              <a:ext uri="{FF2B5EF4-FFF2-40B4-BE49-F238E27FC236}">
                <a16:creationId xmlns:a16="http://schemas.microsoft.com/office/drawing/2014/main" id="{D8F994B2-0A37-44E0-B2BD-39E8C1F6CC62}"/>
              </a:ext>
            </a:extLst>
          </p:cNvPr>
          <p:cNvSpPr>
            <a:spLocks noGrp="1"/>
          </p:cNvSpPr>
          <p:nvPr>
            <p:ph type="body" idx="1"/>
          </p:nvPr>
        </p:nvSpPr>
        <p:spPr>
          <a:xfrm>
            <a:off x="107504" y="1981862"/>
            <a:ext cx="2304256" cy="985925"/>
          </a:xfrm>
        </p:spPr>
        <p:txBody>
          <a:bodyPr>
            <a:normAutofit/>
          </a:bodyPr>
          <a:lstStyle/>
          <a:p>
            <a:pPr algn="ctr"/>
            <a:r>
              <a:rPr lang="fr-BE" dirty="0"/>
              <a:t>Monsieur </a:t>
            </a:r>
            <a:r>
              <a:rPr lang="fr-BE" dirty="0" err="1"/>
              <a:t>Rouxhet</a:t>
            </a:r>
            <a:endParaRPr lang="fr-BE" dirty="0"/>
          </a:p>
          <a:p>
            <a:pPr algn="ctr"/>
            <a:r>
              <a:rPr lang="fr-BE" dirty="0"/>
              <a:t>P5A</a:t>
            </a:r>
          </a:p>
        </p:txBody>
      </p:sp>
      <p:sp>
        <p:nvSpPr>
          <p:cNvPr id="3" name="Espace réservé du contenu 2"/>
          <p:cNvSpPr>
            <a:spLocks noGrp="1"/>
          </p:cNvSpPr>
          <p:nvPr>
            <p:ph sz="half" idx="2"/>
          </p:nvPr>
        </p:nvSpPr>
        <p:spPr/>
        <p:txBody>
          <a:bodyPr/>
          <a:lstStyle/>
          <a:p>
            <a:r>
              <a:rPr lang="fr-BE" dirty="0"/>
              <a:t>		</a:t>
            </a:r>
          </a:p>
        </p:txBody>
      </p:sp>
      <p:sp>
        <p:nvSpPr>
          <p:cNvPr id="11" name="Espace réservé du texte 10">
            <a:extLst>
              <a:ext uri="{FF2B5EF4-FFF2-40B4-BE49-F238E27FC236}">
                <a16:creationId xmlns:a16="http://schemas.microsoft.com/office/drawing/2014/main" id="{1E0CE370-3107-4FC4-86F1-638141E61790}"/>
              </a:ext>
            </a:extLst>
          </p:cNvPr>
          <p:cNvSpPr>
            <a:spLocks noGrp="1"/>
          </p:cNvSpPr>
          <p:nvPr>
            <p:ph type="body" sz="quarter" idx="3"/>
          </p:nvPr>
        </p:nvSpPr>
        <p:spPr>
          <a:xfrm>
            <a:off x="3179394" y="2076272"/>
            <a:ext cx="2688750" cy="1088076"/>
          </a:xfrm>
        </p:spPr>
        <p:txBody>
          <a:bodyPr>
            <a:normAutofit/>
          </a:bodyPr>
          <a:lstStyle/>
          <a:p>
            <a:pPr algn="ctr"/>
            <a:r>
              <a:rPr lang="fr-BE" dirty="0"/>
              <a:t>Madame Etienne </a:t>
            </a:r>
          </a:p>
          <a:p>
            <a:pPr algn="ctr"/>
            <a:r>
              <a:rPr lang="fr-BE" dirty="0" err="1"/>
              <a:t>Mevrouw</a:t>
            </a:r>
            <a:r>
              <a:rPr lang="fr-BE" dirty="0"/>
              <a:t> Wendy</a:t>
            </a:r>
          </a:p>
          <a:p>
            <a:pPr algn="ctr"/>
            <a:r>
              <a:rPr lang="fr-BE" dirty="0"/>
              <a:t>P5B</a:t>
            </a:r>
          </a:p>
        </p:txBody>
      </p:sp>
      <p:sp>
        <p:nvSpPr>
          <p:cNvPr id="13" name="Espace réservé du texte 10">
            <a:extLst>
              <a:ext uri="{FF2B5EF4-FFF2-40B4-BE49-F238E27FC236}">
                <a16:creationId xmlns:a16="http://schemas.microsoft.com/office/drawing/2014/main" id="{0C69D130-D5CE-4FFC-9295-0690AC17D873}"/>
              </a:ext>
            </a:extLst>
          </p:cNvPr>
          <p:cNvSpPr txBox="1">
            <a:spLocks/>
          </p:cNvSpPr>
          <p:nvPr/>
        </p:nvSpPr>
        <p:spPr>
          <a:xfrm>
            <a:off x="5940152" y="2060848"/>
            <a:ext cx="2679715" cy="1080120"/>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fr-BE" dirty="0"/>
              <a:t>Madame </a:t>
            </a:r>
            <a:r>
              <a:rPr lang="fr-BE" dirty="0" err="1"/>
              <a:t>Volont</a:t>
            </a:r>
            <a:r>
              <a:rPr lang="fr-BE" dirty="0"/>
              <a:t>   </a:t>
            </a:r>
          </a:p>
          <a:p>
            <a:r>
              <a:rPr lang="fr-BE" dirty="0" err="1"/>
              <a:t>Mevrouw</a:t>
            </a:r>
            <a:r>
              <a:rPr lang="fr-BE" dirty="0"/>
              <a:t> Wendy</a:t>
            </a:r>
          </a:p>
          <a:p>
            <a:r>
              <a:rPr lang="fr-BE" dirty="0"/>
              <a:t>           P6</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5" name="Image 4">
            <a:extLst>
              <a:ext uri="{FF2B5EF4-FFF2-40B4-BE49-F238E27FC236}">
                <a16:creationId xmlns:a16="http://schemas.microsoft.com/office/drawing/2014/main" id="{CD1D2B87-C9A5-44E6-98D6-C319D0323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66366"/>
            <a:ext cx="1535186" cy="1787395"/>
          </a:xfrm>
          <a:prstGeom prst="rect">
            <a:avLst/>
          </a:prstGeom>
        </p:spPr>
      </p:pic>
      <p:pic>
        <p:nvPicPr>
          <p:cNvPr id="6" name="Image 5">
            <a:extLst>
              <a:ext uri="{FF2B5EF4-FFF2-40B4-BE49-F238E27FC236}">
                <a16:creationId xmlns:a16="http://schemas.microsoft.com/office/drawing/2014/main" id="{71B38221-77D2-4CFB-A914-FAF8014E0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12" y="3215360"/>
            <a:ext cx="1838402" cy="1838402"/>
          </a:xfrm>
          <a:prstGeom prst="rect">
            <a:avLst/>
          </a:prstGeom>
        </p:spPr>
      </p:pic>
      <p:pic>
        <p:nvPicPr>
          <p:cNvPr id="12" name="Image 11">
            <a:extLst>
              <a:ext uri="{FF2B5EF4-FFF2-40B4-BE49-F238E27FC236}">
                <a16:creationId xmlns:a16="http://schemas.microsoft.com/office/drawing/2014/main" id="{E68D7675-5FEE-47C5-9741-D1FD975E5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835" y="3266366"/>
            <a:ext cx="1598948" cy="1787395"/>
          </a:xfrm>
          <a:prstGeom prst="rect">
            <a:avLst/>
          </a:prstGeom>
        </p:spPr>
      </p:pic>
      <p:pic>
        <p:nvPicPr>
          <p:cNvPr id="16" name="Image 15" descr="C:\Users\util\AppData\Local\Microsoft\Windows\INetCache\Content.Word\DSCN0253.jpg">
            <a:extLst>
              <a:ext uri="{FF2B5EF4-FFF2-40B4-BE49-F238E27FC236}">
                <a16:creationId xmlns:a16="http://schemas.microsoft.com/office/drawing/2014/main" id="{42E633FF-5E97-4C6E-91FA-C687476F83E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6986061" y="3634571"/>
            <a:ext cx="2069989" cy="1368152"/>
          </a:xfrm>
          <a:prstGeom prst="rect">
            <a:avLst/>
          </a:prstGeom>
          <a:noFill/>
          <a:ln>
            <a:noFill/>
          </a:ln>
        </p:spPr>
      </p:pic>
      <p:pic>
        <p:nvPicPr>
          <p:cNvPr id="17" name="Image 16" descr="C:\Users\util\AppData\Local\Microsoft\Windows\INetCache\Content.Word\DSCN0258.jpg">
            <a:extLst>
              <a:ext uri="{FF2B5EF4-FFF2-40B4-BE49-F238E27FC236}">
                <a16:creationId xmlns:a16="http://schemas.microsoft.com/office/drawing/2014/main" id="{8561F98C-9879-442C-84FB-0227BB06896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4149363" y="5485481"/>
            <a:ext cx="1570288" cy="1159105"/>
          </a:xfrm>
          <a:prstGeom prst="rect">
            <a:avLst/>
          </a:prstGeom>
          <a:noFill/>
          <a:ln>
            <a:noFill/>
          </a:ln>
        </p:spPr>
      </p:pic>
      <p:sp>
        <p:nvSpPr>
          <p:cNvPr id="19" name="ZoneTexte 18">
            <a:extLst>
              <a:ext uri="{FF2B5EF4-FFF2-40B4-BE49-F238E27FC236}">
                <a16:creationId xmlns:a16="http://schemas.microsoft.com/office/drawing/2014/main" id="{4FE04331-430A-4FEF-8EE4-0A0AAB1BA409}"/>
              </a:ext>
            </a:extLst>
          </p:cNvPr>
          <p:cNvSpPr txBox="1"/>
          <p:nvPr/>
        </p:nvSpPr>
        <p:spPr>
          <a:xfrm>
            <a:off x="1763688" y="5445224"/>
            <a:ext cx="3307757" cy="769441"/>
          </a:xfrm>
          <a:prstGeom prst="rect">
            <a:avLst/>
          </a:prstGeom>
          <a:noFill/>
        </p:spPr>
        <p:txBody>
          <a:bodyPr wrap="square" rtlCol="0">
            <a:spAutoFit/>
          </a:bodyPr>
          <a:lstStyle/>
          <a:p>
            <a:r>
              <a:rPr lang="fr-BE" sz="2200" dirty="0">
                <a:solidFill>
                  <a:schemeClr val="accent1">
                    <a:lumMod val="60000"/>
                    <a:lumOff val="40000"/>
                  </a:schemeClr>
                </a:solidFill>
              </a:rPr>
              <a:t>Cours de néerlandais</a:t>
            </a:r>
          </a:p>
          <a:p>
            <a:r>
              <a:rPr lang="fr-BE" sz="2200" dirty="0">
                <a:solidFill>
                  <a:schemeClr val="accent1">
                    <a:lumMod val="60000"/>
                    <a:lumOff val="40000"/>
                  </a:schemeClr>
                </a:solidFill>
              </a:rPr>
              <a:t>  Madame De Costa</a:t>
            </a:r>
          </a:p>
        </p:txBody>
      </p:sp>
    </p:spTree>
    <p:extLst>
      <p:ext uri="{BB962C8B-B14F-4D97-AF65-F5344CB8AC3E}">
        <p14:creationId xmlns:p14="http://schemas.microsoft.com/office/powerpoint/2010/main" val="3966995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55254" y="-80233"/>
            <a:ext cx="8928992" cy="1464144"/>
          </a:xfrm>
        </p:spPr>
        <p:txBody>
          <a:bodyPr>
            <a:normAutofit/>
          </a:bodyPr>
          <a:lstStyle/>
          <a:p>
            <a:pPr algn="ctr"/>
            <a:r>
              <a:rPr lang="fr-BE" dirty="0">
                <a:latin typeface="+mn-lt"/>
              </a:rPr>
              <a:t>Les cours philosophiques</a:t>
            </a:r>
            <a:r>
              <a:rPr lang="fr-BE" dirty="0">
                <a:latin typeface="Kristen ITC" panose="03050502040202030202" pitchFamily="66" charset="0"/>
              </a:rPr>
              <a:t> </a:t>
            </a:r>
          </a:p>
        </p:txBody>
      </p:sp>
      <p:sp>
        <p:nvSpPr>
          <p:cNvPr id="10" name="Espace réservé du texte 9">
            <a:extLst>
              <a:ext uri="{FF2B5EF4-FFF2-40B4-BE49-F238E27FC236}">
                <a16:creationId xmlns:a16="http://schemas.microsoft.com/office/drawing/2014/main" id="{D8F994B2-0A37-44E0-B2BD-39E8C1F6CC62}"/>
              </a:ext>
            </a:extLst>
          </p:cNvPr>
          <p:cNvSpPr>
            <a:spLocks noGrp="1"/>
          </p:cNvSpPr>
          <p:nvPr>
            <p:ph type="body" idx="1"/>
          </p:nvPr>
        </p:nvSpPr>
        <p:spPr>
          <a:xfrm>
            <a:off x="2527768" y="1193648"/>
            <a:ext cx="3694128" cy="985925"/>
          </a:xfrm>
        </p:spPr>
        <p:txBody>
          <a:bodyPr>
            <a:normAutofit/>
          </a:bodyPr>
          <a:lstStyle/>
          <a:p>
            <a:pPr algn="ctr"/>
            <a:r>
              <a:rPr lang="fr-BE" u="sng" dirty="0"/>
              <a:t>Education à la Citoyenneté</a:t>
            </a:r>
          </a:p>
          <a:p>
            <a:pPr algn="ctr"/>
            <a:r>
              <a:rPr lang="fr-BE" dirty="0"/>
              <a:t>Madame </a:t>
            </a:r>
            <a:r>
              <a:rPr lang="fr-BE" dirty="0" err="1"/>
              <a:t>Hastir</a:t>
            </a:r>
            <a:endParaRPr lang="fr-BE" dirty="0"/>
          </a:p>
        </p:txBody>
      </p:sp>
      <p:sp>
        <p:nvSpPr>
          <p:cNvPr id="3" name="Espace réservé du contenu 2"/>
          <p:cNvSpPr>
            <a:spLocks noGrp="1"/>
          </p:cNvSpPr>
          <p:nvPr>
            <p:ph sz="half" idx="2"/>
          </p:nvPr>
        </p:nvSpPr>
        <p:spPr/>
        <p:txBody>
          <a:bodyPr/>
          <a:lstStyle/>
          <a:p>
            <a:r>
              <a:rPr lang="fr-BE" dirty="0"/>
              <a:t>		 </a:t>
            </a:r>
          </a:p>
        </p:txBody>
      </p:sp>
      <p:sp>
        <p:nvSpPr>
          <p:cNvPr id="11" name="Espace réservé du texte 10">
            <a:extLst>
              <a:ext uri="{FF2B5EF4-FFF2-40B4-BE49-F238E27FC236}">
                <a16:creationId xmlns:a16="http://schemas.microsoft.com/office/drawing/2014/main" id="{1E0CE370-3107-4FC4-86F1-638141E61790}"/>
              </a:ext>
            </a:extLst>
          </p:cNvPr>
          <p:cNvSpPr>
            <a:spLocks noGrp="1"/>
          </p:cNvSpPr>
          <p:nvPr>
            <p:ph type="body" sz="quarter" idx="3"/>
          </p:nvPr>
        </p:nvSpPr>
        <p:spPr>
          <a:xfrm>
            <a:off x="6444208" y="3461111"/>
            <a:ext cx="2572002" cy="912090"/>
          </a:xfrm>
        </p:spPr>
        <p:txBody>
          <a:bodyPr>
            <a:normAutofit/>
          </a:bodyPr>
          <a:lstStyle/>
          <a:p>
            <a:pPr algn="ctr"/>
            <a:r>
              <a:rPr lang="fr-BE" u="sng" dirty="0"/>
              <a:t>Religion catholique</a:t>
            </a:r>
          </a:p>
          <a:p>
            <a:pPr algn="ctr"/>
            <a:r>
              <a:rPr lang="fr-BE" dirty="0"/>
              <a:t>Madame  </a:t>
            </a:r>
            <a:r>
              <a:rPr lang="fr-BE" dirty="0" err="1"/>
              <a:t>Xhonneux</a:t>
            </a:r>
            <a:endParaRPr lang="fr-BE" dirty="0"/>
          </a:p>
        </p:txBody>
      </p:sp>
      <p:sp>
        <p:nvSpPr>
          <p:cNvPr id="13" name="Espace réservé du texte 10">
            <a:extLst>
              <a:ext uri="{FF2B5EF4-FFF2-40B4-BE49-F238E27FC236}">
                <a16:creationId xmlns:a16="http://schemas.microsoft.com/office/drawing/2014/main" id="{0C69D130-D5CE-4FFC-9295-0690AC17D873}"/>
              </a:ext>
            </a:extLst>
          </p:cNvPr>
          <p:cNvSpPr txBox="1">
            <a:spLocks/>
          </p:cNvSpPr>
          <p:nvPr/>
        </p:nvSpPr>
        <p:spPr>
          <a:xfrm>
            <a:off x="150622" y="4068100"/>
            <a:ext cx="2924367" cy="1013263"/>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u="sng" dirty="0"/>
              <a:t>Morale</a:t>
            </a:r>
          </a:p>
          <a:p>
            <a:pPr algn="ctr"/>
            <a:r>
              <a:rPr lang="fr-BE" dirty="0"/>
              <a:t>Monsieur </a:t>
            </a:r>
            <a:r>
              <a:rPr lang="fr-BE" dirty="0" err="1"/>
              <a:t>Delchambre</a:t>
            </a:r>
            <a:endParaRPr lang="fr-BE" dirty="0"/>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15" name="Espace réservé du texte 10">
            <a:extLst>
              <a:ext uri="{FF2B5EF4-FFF2-40B4-BE49-F238E27FC236}">
                <a16:creationId xmlns:a16="http://schemas.microsoft.com/office/drawing/2014/main" id="{F8DB49CC-C86B-4EB0-8672-B0F803E8FC49}"/>
              </a:ext>
            </a:extLst>
          </p:cNvPr>
          <p:cNvSpPr txBox="1">
            <a:spLocks/>
          </p:cNvSpPr>
          <p:nvPr/>
        </p:nvSpPr>
        <p:spPr>
          <a:xfrm>
            <a:off x="210909" y="2447848"/>
            <a:ext cx="2758022" cy="1013263"/>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u="sng" dirty="0"/>
              <a:t>Religion protestante  </a:t>
            </a:r>
          </a:p>
          <a:p>
            <a:pPr algn="ctr"/>
            <a:r>
              <a:rPr lang="fr-BE" dirty="0"/>
              <a:t>Madame </a:t>
            </a:r>
            <a:r>
              <a:rPr lang="fr-BE" dirty="0" err="1"/>
              <a:t>Cremers</a:t>
            </a:r>
            <a:endParaRPr lang="fr-BE" dirty="0"/>
          </a:p>
        </p:txBody>
      </p:sp>
      <p:sp>
        <p:nvSpPr>
          <p:cNvPr id="17" name="Espace réservé du texte 10">
            <a:extLst>
              <a:ext uri="{FF2B5EF4-FFF2-40B4-BE49-F238E27FC236}">
                <a16:creationId xmlns:a16="http://schemas.microsoft.com/office/drawing/2014/main" id="{D8AE011F-2918-4173-9675-8C3564F0E210}"/>
              </a:ext>
            </a:extLst>
          </p:cNvPr>
          <p:cNvSpPr txBox="1">
            <a:spLocks/>
          </p:cNvSpPr>
          <p:nvPr/>
        </p:nvSpPr>
        <p:spPr>
          <a:xfrm>
            <a:off x="3353583" y="3054837"/>
            <a:ext cx="2479717" cy="1013263"/>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dirty="0"/>
              <a:t>  </a:t>
            </a:r>
            <a:r>
              <a:rPr lang="fr-BE" u="sng" dirty="0"/>
              <a:t>Religion islamique    </a:t>
            </a:r>
            <a:r>
              <a:rPr lang="fr-BE" dirty="0"/>
              <a:t>Madame Filali</a:t>
            </a:r>
          </a:p>
        </p:txBody>
      </p:sp>
      <p:sp>
        <p:nvSpPr>
          <p:cNvPr id="18" name="ZoneTexte 17">
            <a:extLst>
              <a:ext uri="{FF2B5EF4-FFF2-40B4-BE49-F238E27FC236}">
                <a16:creationId xmlns:a16="http://schemas.microsoft.com/office/drawing/2014/main" id="{530542FE-46DC-4174-9E2E-FAC42D77352B}"/>
              </a:ext>
            </a:extLst>
          </p:cNvPr>
          <p:cNvSpPr txBox="1"/>
          <p:nvPr/>
        </p:nvSpPr>
        <p:spPr>
          <a:xfrm>
            <a:off x="4139952" y="5513232"/>
            <a:ext cx="2656287" cy="1107996"/>
          </a:xfrm>
          <a:prstGeom prst="rect">
            <a:avLst/>
          </a:prstGeom>
          <a:noFill/>
        </p:spPr>
        <p:txBody>
          <a:bodyPr wrap="square" rtlCol="0">
            <a:spAutoFit/>
          </a:bodyPr>
          <a:lstStyle/>
          <a:p>
            <a:r>
              <a:rPr lang="fr-BE" sz="2200" u="sng" dirty="0">
                <a:solidFill>
                  <a:schemeClr val="accent1">
                    <a:lumMod val="60000"/>
                    <a:lumOff val="40000"/>
                  </a:schemeClr>
                </a:solidFill>
              </a:rPr>
              <a:t>Education à la C</a:t>
            </a:r>
            <a:r>
              <a:rPr lang="fr-BE" sz="2200" u="sng" dirty="0">
                <a:solidFill>
                  <a:srgbClr val="71C9F5"/>
                </a:solidFill>
              </a:rPr>
              <a:t>itoyenneté</a:t>
            </a:r>
            <a:r>
              <a:rPr lang="fr-BE" sz="2200" u="sng" dirty="0">
                <a:solidFill>
                  <a:schemeClr val="accent1">
                    <a:lumMod val="60000"/>
                    <a:lumOff val="40000"/>
                  </a:schemeClr>
                </a:solidFill>
              </a:rPr>
              <a:t> dispense </a:t>
            </a:r>
            <a:r>
              <a:rPr lang="fr-BE" sz="2200" dirty="0">
                <a:solidFill>
                  <a:schemeClr val="accent1">
                    <a:lumMod val="60000"/>
                    <a:lumOff val="40000"/>
                  </a:schemeClr>
                </a:solidFill>
              </a:rPr>
              <a:t>Monsieur Gaëtan</a:t>
            </a:r>
          </a:p>
        </p:txBody>
      </p:sp>
      <p:pic>
        <p:nvPicPr>
          <p:cNvPr id="19" name="Image 18" descr="C:\Users\util\AppData\Local\Microsoft\Windows\INetCache\Content.Word\DSCN0263.jpg">
            <a:extLst>
              <a:ext uri="{FF2B5EF4-FFF2-40B4-BE49-F238E27FC236}">
                <a16:creationId xmlns:a16="http://schemas.microsoft.com/office/drawing/2014/main" id="{E3DB1631-FE4C-4420-82C4-7E12D728AD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02196" y="4216479"/>
            <a:ext cx="1656184" cy="937322"/>
          </a:xfrm>
          <a:prstGeom prst="rect">
            <a:avLst/>
          </a:prstGeom>
          <a:noFill/>
          <a:ln>
            <a:noFill/>
          </a:ln>
        </p:spPr>
      </p:pic>
      <p:pic>
        <p:nvPicPr>
          <p:cNvPr id="21" name="Image 20">
            <a:extLst>
              <a:ext uri="{FF2B5EF4-FFF2-40B4-BE49-F238E27FC236}">
                <a16:creationId xmlns:a16="http://schemas.microsoft.com/office/drawing/2014/main" id="{9F248799-08DB-4A0B-B62F-B43DCEC90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268" y="1530108"/>
            <a:ext cx="1800795" cy="1800795"/>
          </a:xfrm>
          <a:prstGeom prst="rect">
            <a:avLst/>
          </a:prstGeom>
        </p:spPr>
      </p:pic>
      <p:pic>
        <p:nvPicPr>
          <p:cNvPr id="23" name="Image 22">
            <a:extLst>
              <a:ext uri="{FF2B5EF4-FFF2-40B4-BE49-F238E27FC236}">
                <a16:creationId xmlns:a16="http://schemas.microsoft.com/office/drawing/2014/main" id="{9021BF4C-8A8B-4CC3-85ED-22242CF07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67" y="5013176"/>
            <a:ext cx="1298331" cy="1729563"/>
          </a:xfrm>
          <a:prstGeom prst="rect">
            <a:avLst/>
          </a:prstGeom>
        </p:spPr>
      </p:pic>
      <p:pic>
        <p:nvPicPr>
          <p:cNvPr id="25" name="Image 24">
            <a:extLst>
              <a:ext uri="{FF2B5EF4-FFF2-40B4-BE49-F238E27FC236}">
                <a16:creationId xmlns:a16="http://schemas.microsoft.com/office/drawing/2014/main" id="{2F10575F-8B78-4F1B-A394-12AF1760A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4444767"/>
            <a:ext cx="1864593" cy="1864593"/>
          </a:xfrm>
          <a:prstGeom prst="rect">
            <a:avLst/>
          </a:prstGeom>
        </p:spPr>
      </p:pic>
    </p:spTree>
    <p:extLst>
      <p:ext uri="{BB962C8B-B14F-4D97-AF65-F5344CB8AC3E}">
        <p14:creationId xmlns:p14="http://schemas.microsoft.com/office/powerpoint/2010/main" val="70339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55254" y="-80233"/>
            <a:ext cx="8928992" cy="1464144"/>
          </a:xfrm>
        </p:spPr>
        <p:txBody>
          <a:bodyPr>
            <a:normAutofit/>
          </a:bodyPr>
          <a:lstStyle/>
          <a:p>
            <a:pPr algn="ctr"/>
            <a:r>
              <a:rPr lang="fr-BE" dirty="0">
                <a:latin typeface="+mn-lt"/>
              </a:rPr>
              <a:t>Education physique</a:t>
            </a:r>
            <a:r>
              <a:rPr lang="fr-BE" dirty="0">
                <a:latin typeface="Kristen ITC" panose="03050502040202030202" pitchFamily="66" charset="0"/>
              </a:rPr>
              <a:t> </a:t>
            </a:r>
          </a:p>
        </p:txBody>
      </p:sp>
      <p:sp>
        <p:nvSpPr>
          <p:cNvPr id="3" name="Espace réservé du contenu 2"/>
          <p:cNvSpPr>
            <a:spLocks noGrp="1"/>
          </p:cNvSpPr>
          <p:nvPr>
            <p:ph sz="half" idx="2"/>
          </p:nvPr>
        </p:nvSpPr>
        <p:spPr/>
        <p:txBody>
          <a:bodyPr/>
          <a:lstStyle/>
          <a:p>
            <a:r>
              <a:rPr lang="fr-BE" dirty="0"/>
              <a:t>		</a:t>
            </a:r>
          </a:p>
        </p:txBody>
      </p:sp>
      <p:sp>
        <p:nvSpPr>
          <p:cNvPr id="11" name="Espace réservé du texte 10">
            <a:extLst>
              <a:ext uri="{FF2B5EF4-FFF2-40B4-BE49-F238E27FC236}">
                <a16:creationId xmlns:a16="http://schemas.microsoft.com/office/drawing/2014/main" id="{1E0CE370-3107-4FC4-86F1-638141E61790}"/>
              </a:ext>
            </a:extLst>
          </p:cNvPr>
          <p:cNvSpPr>
            <a:spLocks noGrp="1"/>
          </p:cNvSpPr>
          <p:nvPr>
            <p:ph type="body" sz="quarter" idx="3"/>
          </p:nvPr>
        </p:nvSpPr>
        <p:spPr>
          <a:xfrm>
            <a:off x="6175597" y="3632528"/>
            <a:ext cx="2572002" cy="912090"/>
          </a:xfrm>
        </p:spPr>
        <p:txBody>
          <a:bodyPr>
            <a:normAutofit lnSpcReduction="10000"/>
          </a:bodyPr>
          <a:lstStyle/>
          <a:p>
            <a:pPr algn="ctr"/>
            <a:r>
              <a:rPr lang="fr-BE" dirty="0"/>
              <a:t>Education physique 6</a:t>
            </a:r>
            <a:r>
              <a:rPr lang="fr-BE" baseline="30000" dirty="0"/>
              <a:t>e</a:t>
            </a:r>
            <a:r>
              <a:rPr lang="fr-BE" dirty="0"/>
              <a:t> primaire</a:t>
            </a:r>
          </a:p>
          <a:p>
            <a:pPr algn="ctr"/>
            <a:r>
              <a:rPr lang="fr-BE" dirty="0"/>
              <a:t>Monsieur </a:t>
            </a:r>
            <a:r>
              <a:rPr lang="fr-BE" dirty="0" err="1"/>
              <a:t>Bricoli</a:t>
            </a:r>
            <a:endParaRPr lang="fr-BE" dirty="0"/>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15" name="Espace réservé du texte 10">
            <a:extLst>
              <a:ext uri="{FF2B5EF4-FFF2-40B4-BE49-F238E27FC236}">
                <a16:creationId xmlns:a16="http://schemas.microsoft.com/office/drawing/2014/main" id="{F8DB49CC-C86B-4EB0-8672-B0F803E8FC49}"/>
              </a:ext>
            </a:extLst>
          </p:cNvPr>
          <p:cNvSpPr txBox="1">
            <a:spLocks/>
          </p:cNvSpPr>
          <p:nvPr/>
        </p:nvSpPr>
        <p:spPr>
          <a:xfrm>
            <a:off x="1090787" y="837471"/>
            <a:ext cx="2758022" cy="1090964"/>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dirty="0"/>
              <a:t>Psychomotricité</a:t>
            </a:r>
          </a:p>
          <a:p>
            <a:pPr algn="ctr"/>
            <a:r>
              <a:rPr lang="fr-BE" dirty="0"/>
              <a:t>Madame Devillers</a:t>
            </a:r>
          </a:p>
        </p:txBody>
      </p:sp>
      <p:sp>
        <p:nvSpPr>
          <p:cNvPr id="17" name="Espace réservé du texte 10">
            <a:extLst>
              <a:ext uri="{FF2B5EF4-FFF2-40B4-BE49-F238E27FC236}">
                <a16:creationId xmlns:a16="http://schemas.microsoft.com/office/drawing/2014/main" id="{D8AE011F-2918-4173-9675-8C3564F0E210}"/>
              </a:ext>
            </a:extLst>
          </p:cNvPr>
          <p:cNvSpPr txBox="1">
            <a:spLocks/>
          </p:cNvSpPr>
          <p:nvPr/>
        </p:nvSpPr>
        <p:spPr>
          <a:xfrm>
            <a:off x="768096" y="3164965"/>
            <a:ext cx="2846060" cy="1132552"/>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dirty="0"/>
              <a:t>Education physique </a:t>
            </a:r>
          </a:p>
          <a:p>
            <a:pPr algn="ctr"/>
            <a:r>
              <a:rPr lang="fr-BE" dirty="0"/>
              <a:t>1</a:t>
            </a:r>
            <a:r>
              <a:rPr lang="fr-BE" baseline="30000" dirty="0"/>
              <a:t>ère</a:t>
            </a:r>
            <a:r>
              <a:rPr lang="fr-BE" dirty="0"/>
              <a:t> à la 5</a:t>
            </a:r>
            <a:r>
              <a:rPr lang="fr-BE" baseline="30000" dirty="0"/>
              <a:t>e</a:t>
            </a:r>
            <a:r>
              <a:rPr lang="fr-BE" dirty="0"/>
              <a:t> primaire</a:t>
            </a:r>
          </a:p>
          <a:p>
            <a:pPr algn="ctr"/>
            <a:r>
              <a:rPr lang="fr-BE" dirty="0"/>
              <a:t>Madame </a:t>
            </a:r>
            <a:r>
              <a:rPr lang="fr-BE" dirty="0" err="1"/>
              <a:t>Roebben</a:t>
            </a:r>
            <a:r>
              <a:rPr lang="fr-BE" dirty="0"/>
              <a:t> </a:t>
            </a:r>
          </a:p>
        </p:txBody>
      </p:sp>
      <p:pic>
        <p:nvPicPr>
          <p:cNvPr id="16" name="Image 15">
            <a:extLst>
              <a:ext uri="{FF2B5EF4-FFF2-40B4-BE49-F238E27FC236}">
                <a16:creationId xmlns:a16="http://schemas.microsoft.com/office/drawing/2014/main" id="{01730941-B3B9-4296-BF79-7A17B75B5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4354728"/>
            <a:ext cx="2301509" cy="2301509"/>
          </a:xfrm>
          <a:prstGeom prst="rect">
            <a:avLst/>
          </a:prstGeom>
        </p:spPr>
      </p:pic>
      <p:pic>
        <p:nvPicPr>
          <p:cNvPr id="2050" name="Picture 2" descr="RÃ©sultat de recherche d'images pour &quot;Ã©ducation physique&quot;">
            <a:extLst>
              <a:ext uri="{FF2B5EF4-FFF2-40B4-BE49-F238E27FC236}">
                <a16:creationId xmlns:a16="http://schemas.microsoft.com/office/drawing/2014/main" id="{488DAA03-0BC5-40A6-A0A5-155579937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546" y="1208362"/>
            <a:ext cx="3566161" cy="20171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27F58DD-5C75-4D11-B953-7E576374B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569" y="1671332"/>
            <a:ext cx="1768623" cy="2141296"/>
          </a:xfrm>
          <a:prstGeom prst="rect">
            <a:avLst/>
          </a:prstGeom>
        </p:spPr>
      </p:pic>
      <p:pic>
        <p:nvPicPr>
          <p:cNvPr id="5" name="Image 4">
            <a:extLst>
              <a:ext uri="{FF2B5EF4-FFF2-40B4-BE49-F238E27FC236}">
                <a16:creationId xmlns:a16="http://schemas.microsoft.com/office/drawing/2014/main" id="{ED260608-C892-42F9-9E7F-47E45542A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9627" y="4638574"/>
            <a:ext cx="1477516" cy="2079076"/>
          </a:xfrm>
          <a:prstGeom prst="rect">
            <a:avLst/>
          </a:prstGeom>
        </p:spPr>
      </p:pic>
    </p:spTree>
    <p:extLst>
      <p:ext uri="{BB962C8B-B14F-4D97-AF65-F5344CB8AC3E}">
        <p14:creationId xmlns:p14="http://schemas.microsoft.com/office/powerpoint/2010/main" val="3934140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55254" y="-80233"/>
            <a:ext cx="8928992" cy="1464144"/>
          </a:xfrm>
        </p:spPr>
        <p:txBody>
          <a:bodyPr>
            <a:normAutofit/>
          </a:bodyPr>
          <a:lstStyle/>
          <a:p>
            <a:pPr algn="ctr"/>
            <a:r>
              <a:rPr lang="fr-BE" dirty="0">
                <a:latin typeface="+mn-lt"/>
              </a:rPr>
              <a:t>L’équipe des surveillantes</a:t>
            </a:r>
            <a:r>
              <a:rPr lang="fr-BE" dirty="0">
                <a:latin typeface="Kristen ITC" panose="03050502040202030202" pitchFamily="66" charset="0"/>
              </a:rPr>
              <a:t> </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18" name="Image 17">
            <a:extLst>
              <a:ext uri="{FF2B5EF4-FFF2-40B4-BE49-F238E27FC236}">
                <a16:creationId xmlns:a16="http://schemas.microsoft.com/office/drawing/2014/main" id="{227F3035-2C34-493E-8BAD-3636CC629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368" y="2132856"/>
            <a:ext cx="1491629" cy="1988839"/>
          </a:xfrm>
          <a:prstGeom prst="rect">
            <a:avLst/>
          </a:prstGeom>
        </p:spPr>
      </p:pic>
      <p:sp>
        <p:nvSpPr>
          <p:cNvPr id="9" name="ZoneTexte 8">
            <a:extLst>
              <a:ext uri="{FF2B5EF4-FFF2-40B4-BE49-F238E27FC236}">
                <a16:creationId xmlns:a16="http://schemas.microsoft.com/office/drawing/2014/main" id="{B8407D19-C6DE-4D85-8FFB-9025BF97D734}"/>
              </a:ext>
            </a:extLst>
          </p:cNvPr>
          <p:cNvSpPr txBox="1"/>
          <p:nvPr/>
        </p:nvSpPr>
        <p:spPr>
          <a:xfrm>
            <a:off x="1282353" y="1608815"/>
            <a:ext cx="4807818" cy="3139321"/>
          </a:xfrm>
          <a:prstGeom prst="rect">
            <a:avLst/>
          </a:prstGeom>
          <a:noFill/>
        </p:spPr>
        <p:txBody>
          <a:bodyPr wrap="square" rtlCol="0">
            <a:spAutoFit/>
          </a:bodyPr>
          <a:lstStyle/>
          <a:p>
            <a:r>
              <a:rPr lang="fr-BE" dirty="0"/>
              <a:t>Madame Nathalie – Responsable des animations</a:t>
            </a:r>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r>
              <a:rPr lang="fr-BE" dirty="0"/>
              <a:t>Madame Fabienne</a:t>
            </a:r>
          </a:p>
        </p:txBody>
      </p:sp>
      <p:sp>
        <p:nvSpPr>
          <p:cNvPr id="10" name="ZoneTexte 9">
            <a:extLst>
              <a:ext uri="{FF2B5EF4-FFF2-40B4-BE49-F238E27FC236}">
                <a16:creationId xmlns:a16="http://schemas.microsoft.com/office/drawing/2014/main" id="{559ADE29-5C78-4EFE-AC32-EBB48EB284C4}"/>
              </a:ext>
            </a:extLst>
          </p:cNvPr>
          <p:cNvSpPr txBox="1"/>
          <p:nvPr/>
        </p:nvSpPr>
        <p:spPr>
          <a:xfrm>
            <a:off x="1276350" y="4549676"/>
            <a:ext cx="2863602" cy="2308324"/>
          </a:xfrm>
          <a:prstGeom prst="rect">
            <a:avLst/>
          </a:prstGeom>
          <a:noFill/>
        </p:spPr>
        <p:txBody>
          <a:bodyPr wrap="square" rtlCol="0">
            <a:spAutoFit/>
          </a:bodyPr>
          <a:lstStyle/>
          <a:p>
            <a:r>
              <a:rPr lang="fr-BE" dirty="0"/>
              <a:t>Madame Fatima</a:t>
            </a:r>
          </a:p>
          <a:p>
            <a:r>
              <a:rPr lang="fr-BE" dirty="0"/>
              <a:t>Monsieur Thierry </a:t>
            </a:r>
          </a:p>
          <a:p>
            <a:r>
              <a:rPr lang="fr-BE" dirty="0"/>
              <a:t>Madame Monica</a:t>
            </a:r>
          </a:p>
          <a:p>
            <a:r>
              <a:rPr lang="fr-BE" dirty="0"/>
              <a:t>Madame Yvonne</a:t>
            </a:r>
          </a:p>
          <a:p>
            <a:r>
              <a:rPr lang="fr-BE" dirty="0"/>
              <a:t>Madame Irène</a:t>
            </a:r>
          </a:p>
          <a:p>
            <a:r>
              <a:rPr lang="fr-BE" dirty="0"/>
              <a:t>Madame Ariane</a:t>
            </a:r>
          </a:p>
          <a:p>
            <a:r>
              <a:rPr lang="fr-BE" dirty="0"/>
              <a:t>Madame Christiane</a:t>
            </a:r>
          </a:p>
          <a:p>
            <a:r>
              <a:rPr lang="fr-BE" dirty="0"/>
              <a:t>Madame </a:t>
            </a:r>
            <a:r>
              <a:rPr lang="fr-BE" dirty="0" err="1"/>
              <a:t>Ardita</a:t>
            </a:r>
            <a:endParaRPr lang="fr-BE" dirty="0"/>
          </a:p>
        </p:txBody>
      </p:sp>
      <p:pic>
        <p:nvPicPr>
          <p:cNvPr id="1028" name="Picture 4" descr="RÃ©sultat de recherche d'images pour &quot;surveiller&quot;">
            <a:extLst>
              <a:ext uri="{FF2B5EF4-FFF2-40B4-BE49-F238E27FC236}">
                <a16:creationId xmlns:a16="http://schemas.microsoft.com/office/drawing/2014/main" id="{C280D0AB-6235-4720-98B9-1C2006F72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093298"/>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12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55254" y="-80233"/>
            <a:ext cx="8928992" cy="1464144"/>
          </a:xfrm>
        </p:spPr>
        <p:txBody>
          <a:bodyPr>
            <a:normAutofit/>
          </a:bodyPr>
          <a:lstStyle/>
          <a:p>
            <a:pPr algn="ctr"/>
            <a:r>
              <a:rPr lang="fr-BE" dirty="0">
                <a:latin typeface="+mn-lt"/>
              </a:rPr>
              <a:t>L’équipe administrative</a:t>
            </a:r>
            <a:r>
              <a:rPr lang="fr-BE" dirty="0">
                <a:latin typeface="Kristen ITC" panose="03050502040202030202" pitchFamily="66" charset="0"/>
              </a:rPr>
              <a:t> </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10" name="ZoneTexte 9">
            <a:extLst>
              <a:ext uri="{FF2B5EF4-FFF2-40B4-BE49-F238E27FC236}">
                <a16:creationId xmlns:a16="http://schemas.microsoft.com/office/drawing/2014/main" id="{559ADE29-5C78-4EFE-AC32-EBB48EB284C4}"/>
              </a:ext>
            </a:extLst>
          </p:cNvPr>
          <p:cNvSpPr txBox="1"/>
          <p:nvPr/>
        </p:nvSpPr>
        <p:spPr>
          <a:xfrm>
            <a:off x="899592" y="1532734"/>
            <a:ext cx="2863602" cy="3139321"/>
          </a:xfrm>
          <a:prstGeom prst="rect">
            <a:avLst/>
          </a:prstGeom>
          <a:noFill/>
        </p:spPr>
        <p:txBody>
          <a:bodyPr wrap="square" rtlCol="0">
            <a:spAutoFit/>
          </a:bodyPr>
          <a:lstStyle/>
          <a:p>
            <a:r>
              <a:rPr lang="fr-BE" dirty="0" err="1"/>
              <a:t>Annik</a:t>
            </a:r>
            <a:r>
              <a:rPr lang="fr-BE" dirty="0"/>
              <a:t> Ceulemans – Econome</a:t>
            </a:r>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r>
              <a:rPr lang="fr-BE" dirty="0"/>
              <a:t>Judith </a:t>
            </a:r>
            <a:r>
              <a:rPr lang="fr-BE" dirty="0" err="1"/>
              <a:t>Vanhoudt</a:t>
            </a:r>
            <a:r>
              <a:rPr lang="fr-BE" dirty="0"/>
              <a:t> - Secrétaire</a:t>
            </a:r>
          </a:p>
        </p:txBody>
      </p:sp>
      <p:pic>
        <p:nvPicPr>
          <p:cNvPr id="3074" name="Picture 2" descr="RÃ©sultat de recherche d'images pour &quot;Ã  votre service&quot;">
            <a:extLst>
              <a:ext uri="{FF2B5EF4-FFF2-40B4-BE49-F238E27FC236}">
                <a16:creationId xmlns:a16="http://schemas.microsoft.com/office/drawing/2014/main" id="{B749DF65-40E2-4305-8CA7-7D9C70ABB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151" y="1895171"/>
            <a:ext cx="2943225"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VBT\Datas\Images\judith.jpg">
            <a:extLst>
              <a:ext uri="{FF2B5EF4-FFF2-40B4-BE49-F238E27FC236}">
                <a16:creationId xmlns:a16="http://schemas.microsoft.com/office/drawing/2014/main" id="{8E746461-B0E9-4599-A8BC-5DD7A61EE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656883"/>
            <a:ext cx="1224136" cy="208498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C:\Users\util\AppData\Local\Microsoft\Windows\INetCache\Content.Word\DSCN0270.jpg">
            <a:extLst>
              <a:ext uri="{FF2B5EF4-FFF2-40B4-BE49-F238E27FC236}">
                <a16:creationId xmlns:a16="http://schemas.microsoft.com/office/drawing/2014/main" id="{5C0A8451-2ECD-47D2-BBB7-D87598D97D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23782" y="2180674"/>
            <a:ext cx="2111375" cy="1583690"/>
          </a:xfrm>
          <a:prstGeom prst="rect">
            <a:avLst/>
          </a:prstGeom>
          <a:noFill/>
          <a:ln>
            <a:noFill/>
          </a:ln>
        </p:spPr>
      </p:pic>
    </p:spTree>
    <p:extLst>
      <p:ext uri="{BB962C8B-B14F-4D97-AF65-F5344CB8AC3E}">
        <p14:creationId xmlns:p14="http://schemas.microsoft.com/office/powerpoint/2010/main" val="2024081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04033" y="114603"/>
            <a:ext cx="8021202" cy="1226165"/>
          </a:xfrm>
        </p:spPr>
        <p:txBody>
          <a:bodyPr>
            <a:normAutofit/>
          </a:bodyPr>
          <a:lstStyle/>
          <a:p>
            <a:pPr algn="ctr"/>
            <a:r>
              <a:rPr lang="fr-BE" dirty="0">
                <a:latin typeface="+mn-lt"/>
              </a:rPr>
              <a:t>L’association des parents</a:t>
            </a:r>
            <a:br>
              <a:rPr lang="fr-BE" dirty="0">
                <a:latin typeface="+mn-lt"/>
              </a:rPr>
            </a:br>
            <a:r>
              <a:rPr lang="fr-BE" dirty="0">
                <a:latin typeface="+mn-lt"/>
              </a:rPr>
              <a:t> et des enseignants </a:t>
            </a:r>
            <a:r>
              <a:rPr lang="fr-BE" dirty="0">
                <a:latin typeface="Kristen ITC" panose="03050502040202030202" pitchFamily="66" charset="0"/>
              </a:rPr>
              <a:t> </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5" name="ZoneTexte 4">
            <a:extLst>
              <a:ext uri="{FF2B5EF4-FFF2-40B4-BE49-F238E27FC236}">
                <a16:creationId xmlns:a16="http://schemas.microsoft.com/office/drawing/2014/main" id="{3520A681-463F-443C-8E92-CC5EF2F2C070}"/>
              </a:ext>
            </a:extLst>
          </p:cNvPr>
          <p:cNvSpPr txBox="1"/>
          <p:nvPr/>
        </p:nvSpPr>
        <p:spPr>
          <a:xfrm>
            <a:off x="323528" y="2176298"/>
            <a:ext cx="8136904" cy="3816429"/>
          </a:xfrm>
          <a:prstGeom prst="rect">
            <a:avLst/>
          </a:prstGeom>
          <a:noFill/>
        </p:spPr>
        <p:txBody>
          <a:bodyPr wrap="square" rtlCol="0">
            <a:spAutoFit/>
          </a:bodyPr>
          <a:lstStyle/>
          <a:p>
            <a:pPr algn="just"/>
            <a:r>
              <a:rPr lang="fr-BE" dirty="0"/>
              <a:t>Président : Didier </a:t>
            </a:r>
            <a:r>
              <a:rPr lang="fr-BE" dirty="0" err="1"/>
              <a:t>Wamper</a:t>
            </a:r>
            <a:endParaRPr lang="fr-BE" dirty="0"/>
          </a:p>
          <a:p>
            <a:pPr algn="just"/>
            <a:r>
              <a:rPr lang="fr-BE" dirty="0"/>
              <a:t>Secrétaire: Sandrine </a:t>
            </a:r>
            <a:r>
              <a:rPr lang="fr-BE" dirty="0" err="1"/>
              <a:t>Abonnel</a:t>
            </a:r>
            <a:endParaRPr lang="fr-BE" dirty="0"/>
          </a:p>
          <a:p>
            <a:pPr algn="just"/>
            <a:r>
              <a:rPr lang="fr-BE" dirty="0"/>
              <a:t>Trésorière : Valérie Lavigne</a:t>
            </a:r>
          </a:p>
          <a:p>
            <a:pPr algn="just"/>
            <a:r>
              <a:rPr lang="fr-BE" dirty="0"/>
              <a:t>Membres: Stéphanie </a:t>
            </a:r>
            <a:r>
              <a:rPr lang="fr-BE" dirty="0" err="1"/>
              <a:t>Joiris</a:t>
            </a:r>
            <a:r>
              <a:rPr lang="fr-BE" dirty="0"/>
              <a:t> – Valérie </a:t>
            </a:r>
            <a:r>
              <a:rPr lang="fr-BE" dirty="0" err="1"/>
              <a:t>Cambie</a:t>
            </a:r>
            <a:r>
              <a:rPr lang="fr-BE" dirty="0"/>
              <a:t>- Frédérique </a:t>
            </a:r>
            <a:r>
              <a:rPr lang="fr-BE" dirty="0" err="1"/>
              <a:t>Jansens</a:t>
            </a:r>
            <a:r>
              <a:rPr lang="fr-BE" dirty="0"/>
              <a:t> –</a:t>
            </a:r>
          </a:p>
          <a:p>
            <a:pPr algn="just"/>
            <a:endParaRPr lang="fr-BE" dirty="0"/>
          </a:p>
          <a:p>
            <a:pPr algn="just"/>
            <a:endParaRPr lang="fr-BE" dirty="0"/>
          </a:p>
          <a:p>
            <a:pPr algn="just"/>
            <a:endParaRPr lang="fr-BE" dirty="0"/>
          </a:p>
          <a:p>
            <a:pPr algn="ctr"/>
            <a:endParaRPr lang="fr-BE" dirty="0"/>
          </a:p>
          <a:p>
            <a:pPr algn="ctr"/>
            <a:endParaRPr lang="fr-BE" dirty="0"/>
          </a:p>
          <a:p>
            <a:pPr algn="ctr"/>
            <a:r>
              <a:rPr lang="fr-BE" sz="4000" dirty="0"/>
              <a:t>ASSEMBLEE GENERALE </a:t>
            </a:r>
          </a:p>
          <a:p>
            <a:pPr algn="ctr"/>
            <a:r>
              <a:rPr lang="fr-BE" sz="4000" dirty="0"/>
              <a:t>le 25 septembre à 17h30</a:t>
            </a:r>
          </a:p>
        </p:txBody>
      </p:sp>
    </p:spTree>
    <p:extLst>
      <p:ext uri="{BB962C8B-B14F-4D97-AF65-F5344CB8AC3E}">
        <p14:creationId xmlns:p14="http://schemas.microsoft.com/office/powerpoint/2010/main" val="3518997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4D7DEB22-E599-4F19-AD5F-B946EEC34A30}"/>
              </a:ext>
            </a:extLst>
          </p:cNvPr>
          <p:cNvGraphicFramePr>
            <a:graphicFrameLocks noChangeAspect="1"/>
          </p:cNvGraphicFramePr>
          <p:nvPr>
            <p:extLst>
              <p:ext uri="{D42A27DB-BD31-4B8C-83A1-F6EECF244321}">
                <p14:modId xmlns:p14="http://schemas.microsoft.com/office/powerpoint/2010/main" val="2549744017"/>
              </p:ext>
            </p:extLst>
          </p:nvPr>
        </p:nvGraphicFramePr>
        <p:xfrm>
          <a:off x="2224025" y="19513"/>
          <a:ext cx="4695949" cy="6630793"/>
        </p:xfrm>
        <a:graphic>
          <a:graphicData uri="http://schemas.openxmlformats.org/presentationml/2006/ole">
            <mc:AlternateContent xmlns:mc="http://schemas.openxmlformats.org/markup-compatibility/2006">
              <mc:Choice xmlns:v="urn:schemas-microsoft-com:vml" Requires="v">
                <p:oleObj spid="_x0000_s16407" name="Document" r:id="rId3" imgW="7003574" imgH="9888025" progId="Word.Document.12">
                  <p:embed/>
                </p:oleObj>
              </mc:Choice>
              <mc:Fallback>
                <p:oleObj name="Document" r:id="rId3" imgW="7003574" imgH="9888025" progId="Word.Document.12">
                  <p:embed/>
                  <p:pic>
                    <p:nvPicPr>
                      <p:cNvPr id="0" name=""/>
                      <p:cNvPicPr/>
                      <p:nvPr/>
                    </p:nvPicPr>
                    <p:blipFill>
                      <a:blip r:embed="rId4"/>
                      <a:stretch>
                        <a:fillRect/>
                      </a:stretch>
                    </p:blipFill>
                    <p:spPr>
                      <a:xfrm>
                        <a:off x="2224025" y="19513"/>
                        <a:ext cx="4695949" cy="6630793"/>
                      </a:xfrm>
                      <a:prstGeom prst="rect">
                        <a:avLst/>
                      </a:prstGeom>
                    </p:spPr>
                  </p:pic>
                </p:oleObj>
              </mc:Fallback>
            </mc:AlternateContent>
          </a:graphicData>
        </a:graphic>
      </p:graphicFrame>
    </p:spTree>
    <p:extLst>
      <p:ext uri="{BB962C8B-B14F-4D97-AF65-F5344CB8AC3E}">
        <p14:creationId xmlns:p14="http://schemas.microsoft.com/office/powerpoint/2010/main" val="2646703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495EF-CE19-4620-A86A-874126FE93F3}"/>
              </a:ext>
            </a:extLst>
          </p:cNvPr>
          <p:cNvSpPr>
            <a:spLocks noGrp="1"/>
          </p:cNvSpPr>
          <p:nvPr>
            <p:ph type="title"/>
          </p:nvPr>
        </p:nvSpPr>
        <p:spPr>
          <a:xfrm>
            <a:off x="1785333" y="486"/>
            <a:ext cx="7290054" cy="899568"/>
          </a:xfrm>
        </p:spPr>
        <p:txBody>
          <a:bodyPr/>
          <a:lstStyle/>
          <a:p>
            <a:r>
              <a:rPr lang="fr-BE" dirty="0"/>
              <a:t>Règlement – les nouveautés</a:t>
            </a:r>
          </a:p>
        </p:txBody>
      </p:sp>
      <p:sp>
        <p:nvSpPr>
          <p:cNvPr id="3" name="Rectangle 2">
            <a:extLst>
              <a:ext uri="{FF2B5EF4-FFF2-40B4-BE49-F238E27FC236}">
                <a16:creationId xmlns:a16="http://schemas.microsoft.com/office/drawing/2014/main" id="{D18B9B63-9186-4C4D-B420-9CC2BA8CB660}"/>
              </a:ext>
            </a:extLst>
          </p:cNvPr>
          <p:cNvSpPr/>
          <p:nvPr/>
        </p:nvSpPr>
        <p:spPr>
          <a:xfrm>
            <a:off x="-3710" y="751040"/>
            <a:ext cx="4431377" cy="2151486"/>
          </a:xfrm>
          <a:prstGeom prst="rect">
            <a:avLst/>
          </a:prstGeom>
          <a:solidFill>
            <a:srgbClr val="FFFF00"/>
          </a:solidFill>
        </p:spPr>
        <p:txBody>
          <a:bodyPr wrap="square">
            <a:spAutoFit/>
          </a:bodyPr>
          <a:lstStyle/>
          <a:p>
            <a:pPr lvl="0" algn="just">
              <a:lnSpc>
                <a:spcPct val="107000"/>
              </a:lnSpc>
              <a:spcAft>
                <a:spcPts val="0"/>
              </a:spcAft>
              <a:tabLst>
                <a:tab pos="228600" algn="l"/>
              </a:tabLst>
            </a:pPr>
            <a:r>
              <a:rPr lang="fr-FR" dirty="0">
                <a:latin typeface="Malgun Gothic" panose="020B0503020000020004" pitchFamily="34" charset="-127"/>
                <a:ea typeface="Calibri" panose="020F0502020204030204" pitchFamily="34" charset="0"/>
                <a:cs typeface="Times New Roman" panose="02020603050405020304" pitchFamily="18" charset="0"/>
              </a:rPr>
              <a:t>Seuls les objets à caractère scolaire sont autorisés au sein de l'école. Exemples d'objets non autorisés : canifs, GSM, briquets, allumettes, maquillage, consoles de jeux, ballon, tous les jeux qui nécessitent des échanges et ou des collections.</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92C13459-6DA6-4E72-9E5F-F483A1BA5057}"/>
              </a:ext>
            </a:extLst>
          </p:cNvPr>
          <p:cNvSpPr/>
          <p:nvPr/>
        </p:nvSpPr>
        <p:spPr>
          <a:xfrm>
            <a:off x="611560" y="3688030"/>
            <a:ext cx="6336704" cy="369332"/>
          </a:xfrm>
          <a:prstGeom prst="rect">
            <a:avLst/>
          </a:prstGeom>
          <a:solidFill>
            <a:srgbClr val="FF99FF"/>
          </a:solidFill>
        </p:spPr>
        <p:txBody>
          <a:bodyPr wrap="square">
            <a:spAutoFit/>
          </a:bodyPr>
          <a:lstStyle/>
          <a:p>
            <a:r>
              <a:rPr lang="fr-BE" dirty="0"/>
              <a:t>La barrière verte (côté cour) sera fermée de 9h à 15h20.</a:t>
            </a:r>
          </a:p>
        </p:txBody>
      </p:sp>
      <p:sp>
        <p:nvSpPr>
          <p:cNvPr id="5" name="Rectangle 4">
            <a:extLst>
              <a:ext uri="{FF2B5EF4-FFF2-40B4-BE49-F238E27FC236}">
                <a16:creationId xmlns:a16="http://schemas.microsoft.com/office/drawing/2014/main" id="{6812C9CC-DE56-4AD6-824F-8073518780B0}"/>
              </a:ext>
            </a:extLst>
          </p:cNvPr>
          <p:cNvSpPr/>
          <p:nvPr/>
        </p:nvSpPr>
        <p:spPr>
          <a:xfrm>
            <a:off x="4650810" y="1153827"/>
            <a:ext cx="4392488" cy="2308324"/>
          </a:xfrm>
          <a:prstGeom prst="rect">
            <a:avLst/>
          </a:prstGeom>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algn="ctr"/>
            <a:r>
              <a:rPr lang="fr-BE" b="1" u="sng" dirty="0"/>
              <a:t>Sorties</a:t>
            </a:r>
            <a:endParaRPr lang="fr-BE" dirty="0"/>
          </a:p>
          <a:p>
            <a:pPr lvl="0" algn="just"/>
            <a:r>
              <a:rPr lang="fr-BE" dirty="0"/>
              <a:t>Afin de veiller à la sécurité de tous les enfants, il est dès lors obligatoire d’attendre son enfant à l’extérieur et pas dans la cour ni dans les couloirs de l’établissement. Ceux-ci sont réservés aux déplacements des élèves, des personnes internes à l’établissement et aux des personnes autorisées.</a:t>
            </a:r>
          </a:p>
        </p:txBody>
      </p:sp>
      <p:sp>
        <p:nvSpPr>
          <p:cNvPr id="6" name="Rectangle 5">
            <a:extLst>
              <a:ext uri="{FF2B5EF4-FFF2-40B4-BE49-F238E27FC236}">
                <a16:creationId xmlns:a16="http://schemas.microsoft.com/office/drawing/2014/main" id="{3F5DADF9-4CC9-48FA-804D-6F8195039BAE}"/>
              </a:ext>
            </a:extLst>
          </p:cNvPr>
          <p:cNvSpPr/>
          <p:nvPr/>
        </p:nvSpPr>
        <p:spPr>
          <a:xfrm>
            <a:off x="5979043" y="4251274"/>
            <a:ext cx="3096344" cy="610680"/>
          </a:xfrm>
          <a:prstGeom prst="rect">
            <a:avLst/>
          </a:prstGeom>
          <a:solidFill>
            <a:srgbClr val="30F035"/>
          </a:solidFill>
        </p:spPr>
        <p:txBody>
          <a:bodyPr wrap="square">
            <a:spAutoFit/>
          </a:bodyPr>
          <a:lstStyle/>
          <a:p>
            <a:pPr marR="269875" algn="ctr">
              <a:lnSpc>
                <a:spcPct val="107000"/>
              </a:lnSpc>
              <a:spcAft>
                <a:spcPts val="800"/>
              </a:spcAft>
            </a:pPr>
            <a:r>
              <a:rPr lang="fr-BE" sz="3200" b="1" dirty="0">
                <a:latin typeface="French Script MT" panose="03020402040607040605" pitchFamily="66" charset="0"/>
                <a:ea typeface="Malgun Gothic" panose="020B0503020000020004" pitchFamily="34" charset="-127"/>
                <a:cs typeface="Times New Roman" panose="02020603050405020304" pitchFamily="18" charset="0"/>
              </a:rPr>
              <a:t>Conseil des enfants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6E5E6C06-F714-4677-84F8-A221CA604F1F}"/>
              </a:ext>
            </a:extLst>
          </p:cNvPr>
          <p:cNvPicPr>
            <a:picLocks noChangeAspect="1"/>
          </p:cNvPicPr>
          <p:nvPr/>
        </p:nvPicPr>
        <p:blipFill>
          <a:blip r:embed="rId2"/>
          <a:stretch>
            <a:fillRect/>
          </a:stretch>
        </p:blipFill>
        <p:spPr>
          <a:xfrm>
            <a:off x="348845" y="4649808"/>
            <a:ext cx="4104456" cy="749873"/>
          </a:xfrm>
          <a:prstGeom prst="rect">
            <a:avLst/>
          </a:prstGeom>
          <a:solidFill>
            <a:srgbClr val="ED9C77"/>
          </a:solidFill>
        </p:spPr>
      </p:pic>
      <p:pic>
        <p:nvPicPr>
          <p:cNvPr id="9" name="Image 8">
            <a:extLst>
              <a:ext uri="{FF2B5EF4-FFF2-40B4-BE49-F238E27FC236}">
                <a16:creationId xmlns:a16="http://schemas.microsoft.com/office/drawing/2014/main" id="{B2B09FD3-5563-4705-830C-39EDE2A08078}"/>
              </a:ext>
            </a:extLst>
          </p:cNvPr>
          <p:cNvPicPr>
            <a:picLocks noChangeAspect="1"/>
          </p:cNvPicPr>
          <p:nvPr/>
        </p:nvPicPr>
        <p:blipFill>
          <a:blip r:embed="rId3"/>
          <a:stretch>
            <a:fillRect/>
          </a:stretch>
        </p:blipFill>
        <p:spPr>
          <a:xfrm>
            <a:off x="3272679" y="5559149"/>
            <a:ext cx="5762602" cy="664928"/>
          </a:xfrm>
          <a:prstGeom prst="rect">
            <a:avLst/>
          </a:prstGeom>
          <a:solidFill>
            <a:schemeClr val="accent1">
              <a:lumMod val="75000"/>
            </a:schemeClr>
          </a:solidFill>
        </p:spPr>
      </p:pic>
      <p:pic>
        <p:nvPicPr>
          <p:cNvPr id="10" name="Image 9" descr="logo huy sud.PNG">
            <a:extLst>
              <a:ext uri="{FF2B5EF4-FFF2-40B4-BE49-F238E27FC236}">
                <a16:creationId xmlns:a16="http://schemas.microsoft.com/office/drawing/2014/main" id="{7DBFBD3E-6B35-4F2B-BD64-53452F35114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205"/>
            <a:ext cx="1043608" cy="774245"/>
          </a:xfrm>
          <a:prstGeom prst="rect">
            <a:avLst/>
          </a:prstGeom>
          <a:noFill/>
          <a:ln>
            <a:noFill/>
          </a:ln>
        </p:spPr>
      </p:pic>
      <p:sp>
        <p:nvSpPr>
          <p:cNvPr id="11" name="ZoneTexte 10">
            <a:extLst>
              <a:ext uri="{FF2B5EF4-FFF2-40B4-BE49-F238E27FC236}">
                <a16:creationId xmlns:a16="http://schemas.microsoft.com/office/drawing/2014/main" id="{8475FB58-111C-40A4-8092-CC4288F745E4}"/>
              </a:ext>
            </a:extLst>
          </p:cNvPr>
          <p:cNvSpPr txBox="1"/>
          <p:nvPr/>
        </p:nvSpPr>
        <p:spPr>
          <a:xfrm>
            <a:off x="323210" y="5754387"/>
            <a:ext cx="2808629" cy="923330"/>
          </a:xfrm>
          <a:prstGeom prst="rect">
            <a:avLst/>
          </a:prstGeom>
          <a:solidFill>
            <a:srgbClr val="FF3300"/>
          </a:solidFill>
        </p:spPr>
        <p:txBody>
          <a:bodyPr wrap="square" rtlCol="0">
            <a:spAutoFit/>
          </a:bodyPr>
          <a:lstStyle/>
          <a:p>
            <a:endParaRPr lang="fr-BE" dirty="0"/>
          </a:p>
          <a:p>
            <a:r>
              <a:rPr lang="fr-BE" dirty="0"/>
              <a:t>JOUR du FRUIT : MERCREDI </a:t>
            </a:r>
          </a:p>
          <a:p>
            <a:r>
              <a:rPr lang="fr-BE" dirty="0"/>
              <a:t> </a:t>
            </a:r>
          </a:p>
        </p:txBody>
      </p:sp>
    </p:spTree>
    <p:extLst>
      <p:ext uri="{BB962C8B-B14F-4D97-AF65-F5344CB8AC3E}">
        <p14:creationId xmlns:p14="http://schemas.microsoft.com/office/powerpoint/2010/main" val="795266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6BF5A98-0A1F-4E21-9477-1C7E36B98446}"/>
              </a:ext>
            </a:extLst>
          </p:cNvPr>
          <p:cNvPicPr>
            <a:picLocks noChangeAspect="1"/>
          </p:cNvPicPr>
          <p:nvPr/>
        </p:nvPicPr>
        <p:blipFill>
          <a:blip r:embed="rId2"/>
          <a:stretch>
            <a:fillRect/>
          </a:stretch>
        </p:blipFill>
        <p:spPr>
          <a:xfrm>
            <a:off x="2483768" y="188640"/>
            <a:ext cx="4736789" cy="6093296"/>
          </a:xfrm>
          <a:prstGeom prst="rect">
            <a:avLst/>
          </a:prstGeom>
          <a:solidFill>
            <a:schemeClr val="accent4">
              <a:lumMod val="20000"/>
              <a:lumOff val="80000"/>
            </a:schemeClr>
          </a:solidFill>
        </p:spPr>
      </p:pic>
      <p:sp>
        <p:nvSpPr>
          <p:cNvPr id="4" name="ZoneTexte 3">
            <a:extLst>
              <a:ext uri="{FF2B5EF4-FFF2-40B4-BE49-F238E27FC236}">
                <a16:creationId xmlns:a16="http://schemas.microsoft.com/office/drawing/2014/main" id="{779D570E-AB31-4460-8055-D1E39965A3DE}"/>
              </a:ext>
            </a:extLst>
          </p:cNvPr>
          <p:cNvSpPr txBox="1"/>
          <p:nvPr/>
        </p:nvSpPr>
        <p:spPr>
          <a:xfrm>
            <a:off x="755576" y="980728"/>
            <a:ext cx="2952328" cy="1384995"/>
          </a:xfrm>
          <a:prstGeom prst="rect">
            <a:avLst/>
          </a:prstGeom>
          <a:noFill/>
        </p:spPr>
        <p:txBody>
          <a:bodyPr wrap="square" rtlCol="0">
            <a:spAutoFit/>
          </a:bodyPr>
          <a:lstStyle/>
          <a:p>
            <a:pPr lvl="0"/>
            <a:endParaRPr lang="fr-BE" sz="1400" dirty="0"/>
          </a:p>
          <a:p>
            <a:pPr lvl="0"/>
            <a:endParaRPr lang="fr-BE" sz="1400" dirty="0"/>
          </a:p>
          <a:p>
            <a:pPr lvl="0"/>
            <a:endParaRPr lang="fr-BE" sz="1400" dirty="0"/>
          </a:p>
          <a:p>
            <a:pPr lvl="0"/>
            <a:endParaRPr lang="fr-BE" sz="1400" dirty="0"/>
          </a:p>
          <a:p>
            <a:pPr lvl="0"/>
            <a:endParaRPr lang="fr-BE" sz="1400" dirty="0"/>
          </a:p>
          <a:p>
            <a:pPr lvl="0"/>
            <a:endParaRPr lang="fr-BE" sz="1400" dirty="0"/>
          </a:p>
        </p:txBody>
      </p:sp>
      <p:pic>
        <p:nvPicPr>
          <p:cNvPr id="5" name="Image 4" descr="logo huy sud.PNG">
            <a:extLst>
              <a:ext uri="{FF2B5EF4-FFF2-40B4-BE49-F238E27FC236}">
                <a16:creationId xmlns:a16="http://schemas.microsoft.com/office/drawing/2014/main" id="{EA8680C4-F559-4D66-B86F-8A625203F9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Tree>
    <p:extLst>
      <p:ext uri="{BB962C8B-B14F-4D97-AF65-F5344CB8AC3E}">
        <p14:creationId xmlns:p14="http://schemas.microsoft.com/office/powerpoint/2010/main" val="4273437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AD90C-3480-4F48-85AC-9B2EE7478123}"/>
              </a:ext>
            </a:extLst>
          </p:cNvPr>
          <p:cNvSpPr>
            <a:spLocks noGrp="1"/>
          </p:cNvSpPr>
          <p:nvPr>
            <p:ph type="title"/>
          </p:nvPr>
        </p:nvSpPr>
        <p:spPr>
          <a:xfrm>
            <a:off x="2483768" y="0"/>
            <a:ext cx="7290054" cy="1499616"/>
          </a:xfrm>
        </p:spPr>
        <p:txBody>
          <a:bodyPr/>
          <a:lstStyle/>
          <a:p>
            <a:r>
              <a:rPr lang="fr-BE" dirty="0"/>
              <a:t>PROJET d’Etablissement</a:t>
            </a:r>
          </a:p>
        </p:txBody>
      </p:sp>
      <p:sp>
        <p:nvSpPr>
          <p:cNvPr id="3" name="Espace réservé du contenu 2">
            <a:extLst>
              <a:ext uri="{FF2B5EF4-FFF2-40B4-BE49-F238E27FC236}">
                <a16:creationId xmlns:a16="http://schemas.microsoft.com/office/drawing/2014/main" id="{DD09634D-1F55-4ECA-B156-1D75D8134ADF}"/>
              </a:ext>
            </a:extLst>
          </p:cNvPr>
          <p:cNvSpPr>
            <a:spLocks noGrp="1"/>
          </p:cNvSpPr>
          <p:nvPr>
            <p:ph sz="half" idx="1"/>
          </p:nvPr>
        </p:nvSpPr>
        <p:spPr>
          <a:xfrm>
            <a:off x="2635614" y="1475153"/>
            <a:ext cx="2719184" cy="422920"/>
          </a:xfrm>
          <a:solidFill>
            <a:schemeClr val="accent3"/>
          </a:solidFill>
        </p:spPr>
        <p:txBody>
          <a:bodyPr/>
          <a:lstStyle/>
          <a:p>
            <a:pPr marL="0" indent="0" algn="ctr">
              <a:buNone/>
            </a:pPr>
            <a:r>
              <a:rPr lang="fr-BE" dirty="0"/>
              <a:t>Ateliers mathématiques</a:t>
            </a:r>
          </a:p>
        </p:txBody>
      </p:sp>
      <p:sp>
        <p:nvSpPr>
          <p:cNvPr id="4" name="Espace réservé du contenu 3">
            <a:extLst>
              <a:ext uri="{FF2B5EF4-FFF2-40B4-BE49-F238E27FC236}">
                <a16:creationId xmlns:a16="http://schemas.microsoft.com/office/drawing/2014/main" id="{E567904B-24DF-4A0C-933A-13314A1DC3A3}"/>
              </a:ext>
            </a:extLst>
          </p:cNvPr>
          <p:cNvSpPr>
            <a:spLocks noGrp="1"/>
          </p:cNvSpPr>
          <p:nvPr>
            <p:ph sz="half" idx="2"/>
          </p:nvPr>
        </p:nvSpPr>
        <p:spPr>
          <a:xfrm>
            <a:off x="853263" y="5765901"/>
            <a:ext cx="2145960" cy="494928"/>
          </a:xfrm>
          <a:solidFill>
            <a:schemeClr val="accent3"/>
          </a:solidFill>
        </p:spPr>
        <p:txBody>
          <a:bodyPr/>
          <a:lstStyle/>
          <a:p>
            <a:pPr algn="ctr"/>
            <a:r>
              <a:rPr lang="fr-BE" dirty="0"/>
              <a:t>Remédiation</a:t>
            </a:r>
          </a:p>
          <a:p>
            <a:endParaRPr lang="fr-BE" dirty="0"/>
          </a:p>
          <a:p>
            <a:endParaRPr lang="fr-BE" dirty="0"/>
          </a:p>
        </p:txBody>
      </p:sp>
      <p:pic>
        <p:nvPicPr>
          <p:cNvPr id="5" name="Image 4" descr="logo huy sud.PNG">
            <a:extLst>
              <a:ext uri="{FF2B5EF4-FFF2-40B4-BE49-F238E27FC236}">
                <a16:creationId xmlns:a16="http://schemas.microsoft.com/office/drawing/2014/main" id="{F068927B-2239-4114-9B0F-F563352F5B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59632" cy="1147949"/>
          </a:xfrm>
          <a:prstGeom prst="rect">
            <a:avLst/>
          </a:prstGeom>
          <a:noFill/>
          <a:ln>
            <a:noFill/>
          </a:ln>
        </p:spPr>
      </p:pic>
      <p:sp>
        <p:nvSpPr>
          <p:cNvPr id="6" name="Étoile : 5 branches 5">
            <a:extLst>
              <a:ext uri="{FF2B5EF4-FFF2-40B4-BE49-F238E27FC236}">
                <a16:creationId xmlns:a16="http://schemas.microsoft.com/office/drawing/2014/main" id="{B4266827-C89A-4430-8995-31C5C51921E3}"/>
              </a:ext>
            </a:extLst>
          </p:cNvPr>
          <p:cNvSpPr/>
          <p:nvPr/>
        </p:nvSpPr>
        <p:spPr>
          <a:xfrm>
            <a:off x="1822879" y="1999358"/>
            <a:ext cx="4320480" cy="33123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Ensemble</a:t>
            </a:r>
            <a:endParaRPr lang="fr-BE" dirty="0">
              <a:solidFill>
                <a:schemeClr val="tx1"/>
              </a:solidFill>
            </a:endParaRPr>
          </a:p>
        </p:txBody>
      </p:sp>
      <p:sp>
        <p:nvSpPr>
          <p:cNvPr id="7" name="ZoneTexte 6">
            <a:extLst>
              <a:ext uri="{FF2B5EF4-FFF2-40B4-BE49-F238E27FC236}">
                <a16:creationId xmlns:a16="http://schemas.microsoft.com/office/drawing/2014/main" id="{4DD51D83-E607-4279-97EC-221605A9D9C2}"/>
              </a:ext>
            </a:extLst>
          </p:cNvPr>
          <p:cNvSpPr txBox="1"/>
          <p:nvPr/>
        </p:nvSpPr>
        <p:spPr>
          <a:xfrm>
            <a:off x="-21421" y="3059668"/>
            <a:ext cx="1668071" cy="369332"/>
          </a:xfrm>
          <a:prstGeom prst="rect">
            <a:avLst/>
          </a:prstGeom>
          <a:solidFill>
            <a:schemeClr val="accent3"/>
          </a:solidFill>
        </p:spPr>
        <p:txBody>
          <a:bodyPr wrap="square" rtlCol="0">
            <a:spAutoFit/>
          </a:bodyPr>
          <a:lstStyle/>
          <a:p>
            <a:pPr algn="ctr"/>
            <a:r>
              <a:rPr lang="fr-BE" dirty="0"/>
              <a:t>Intégration</a:t>
            </a:r>
          </a:p>
        </p:txBody>
      </p:sp>
      <p:sp>
        <p:nvSpPr>
          <p:cNvPr id="8" name="ZoneTexte 7">
            <a:extLst>
              <a:ext uri="{FF2B5EF4-FFF2-40B4-BE49-F238E27FC236}">
                <a16:creationId xmlns:a16="http://schemas.microsoft.com/office/drawing/2014/main" id="{B54383B5-5722-4DD9-B3BA-916BB6C04329}"/>
              </a:ext>
            </a:extLst>
          </p:cNvPr>
          <p:cNvSpPr txBox="1"/>
          <p:nvPr/>
        </p:nvSpPr>
        <p:spPr>
          <a:xfrm>
            <a:off x="5364088" y="4913269"/>
            <a:ext cx="3672408" cy="1754326"/>
          </a:xfrm>
          <a:prstGeom prst="rect">
            <a:avLst/>
          </a:prstGeom>
          <a:solidFill>
            <a:schemeClr val="accent3"/>
          </a:solidFill>
        </p:spPr>
        <p:txBody>
          <a:bodyPr wrap="square" rtlCol="0">
            <a:spAutoFit/>
          </a:bodyPr>
          <a:lstStyle/>
          <a:p>
            <a:r>
              <a:rPr lang="fr-BE" dirty="0"/>
              <a:t>Ouverture sur l’extérieur</a:t>
            </a:r>
          </a:p>
          <a:p>
            <a:r>
              <a:rPr lang="fr-BE" dirty="0"/>
              <a:t>Partenariats : </a:t>
            </a:r>
          </a:p>
          <a:p>
            <a:r>
              <a:rPr lang="fr-BE" dirty="0"/>
              <a:t>Centre culturel – OPENADO – Latitude 50 – CRAF – Service Prévention de la Ville de HUY – Maison des langues - ….</a:t>
            </a:r>
          </a:p>
        </p:txBody>
      </p:sp>
      <p:sp>
        <p:nvSpPr>
          <p:cNvPr id="9" name="ZoneTexte 8">
            <a:extLst>
              <a:ext uri="{FF2B5EF4-FFF2-40B4-BE49-F238E27FC236}">
                <a16:creationId xmlns:a16="http://schemas.microsoft.com/office/drawing/2014/main" id="{DF48D232-3E44-4CEF-AD09-D459D48C3D7B}"/>
              </a:ext>
            </a:extLst>
          </p:cNvPr>
          <p:cNvSpPr txBox="1"/>
          <p:nvPr/>
        </p:nvSpPr>
        <p:spPr>
          <a:xfrm>
            <a:off x="838983" y="5430403"/>
            <a:ext cx="2160240" cy="369332"/>
          </a:xfrm>
          <a:prstGeom prst="rect">
            <a:avLst/>
          </a:prstGeom>
          <a:solidFill>
            <a:schemeClr val="accent3"/>
          </a:solidFill>
        </p:spPr>
        <p:txBody>
          <a:bodyPr wrap="square" rtlCol="0">
            <a:spAutoFit/>
          </a:bodyPr>
          <a:lstStyle/>
          <a:p>
            <a:pPr algn="ctr"/>
            <a:r>
              <a:rPr lang="fr-BE" dirty="0"/>
              <a:t>Différenciation</a:t>
            </a:r>
          </a:p>
        </p:txBody>
      </p:sp>
      <p:sp>
        <p:nvSpPr>
          <p:cNvPr id="10" name="ZoneTexte 9">
            <a:extLst>
              <a:ext uri="{FF2B5EF4-FFF2-40B4-BE49-F238E27FC236}">
                <a16:creationId xmlns:a16="http://schemas.microsoft.com/office/drawing/2014/main" id="{D7016759-7A98-4381-87AD-890186B4E6FC}"/>
              </a:ext>
            </a:extLst>
          </p:cNvPr>
          <p:cNvSpPr txBox="1"/>
          <p:nvPr/>
        </p:nvSpPr>
        <p:spPr>
          <a:xfrm>
            <a:off x="6319588" y="2328589"/>
            <a:ext cx="2428876" cy="923330"/>
          </a:xfrm>
          <a:prstGeom prst="rect">
            <a:avLst/>
          </a:prstGeom>
          <a:solidFill>
            <a:schemeClr val="accent3"/>
          </a:solidFill>
        </p:spPr>
        <p:txBody>
          <a:bodyPr wrap="square" rtlCol="0">
            <a:spAutoFit/>
          </a:bodyPr>
          <a:lstStyle/>
          <a:p>
            <a:r>
              <a:rPr lang="fr-BE" dirty="0"/>
              <a:t>Projet numérique – tablettes et TBI dans certaines classes </a:t>
            </a:r>
          </a:p>
        </p:txBody>
      </p:sp>
    </p:spTree>
    <p:extLst>
      <p:ext uri="{BB962C8B-B14F-4D97-AF65-F5344CB8AC3E}">
        <p14:creationId xmlns:p14="http://schemas.microsoft.com/office/powerpoint/2010/main" val="1598913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547664" y="5470736"/>
            <a:ext cx="7845425" cy="1463675"/>
          </a:xfrm>
        </p:spPr>
        <p:txBody>
          <a:bodyPr>
            <a:normAutofit/>
          </a:bodyPr>
          <a:lstStyle/>
          <a:p>
            <a:r>
              <a:rPr lang="fr-BE" dirty="0">
                <a:latin typeface="Cooper Black" panose="0208090404030B020404" pitchFamily="18" charset="0"/>
              </a:rPr>
              <a:t>Ecole de Huy-Sud</a:t>
            </a:r>
            <a:br>
              <a:rPr lang="fr-BE" dirty="0">
                <a:latin typeface="Cooper Black" panose="0208090404030B020404" pitchFamily="18" charset="0"/>
              </a:rPr>
            </a:br>
            <a:endParaRPr lang="fr-BE" dirty="0">
              <a:latin typeface="Cooper Black" panose="0208090404030B020404" pitchFamily="18" charset="0"/>
            </a:endParaRPr>
          </a:p>
        </p:txBody>
      </p:sp>
      <p:pic>
        <p:nvPicPr>
          <p:cNvPr id="5" name="Image 4">
            <a:extLst>
              <a:ext uri="{FF2B5EF4-FFF2-40B4-BE49-F238E27FC236}">
                <a16:creationId xmlns:a16="http://schemas.microsoft.com/office/drawing/2014/main" id="{9FB0606C-E4AF-48B5-8B3F-C8DA5D85E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4403038" cy="2880320"/>
          </a:xfrm>
          <a:prstGeom prst="rect">
            <a:avLst/>
          </a:prstGeom>
        </p:spPr>
      </p:pic>
      <p:pic>
        <p:nvPicPr>
          <p:cNvPr id="6" name="Image 5" descr="logo huy sud.PNG">
            <a:extLst>
              <a:ext uri="{FF2B5EF4-FFF2-40B4-BE49-F238E27FC236}">
                <a16:creationId xmlns:a16="http://schemas.microsoft.com/office/drawing/2014/main" id="{89942054-BDE1-48AB-A58D-C2DAB95A2D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8" name="Image 7">
            <a:extLst>
              <a:ext uri="{FF2B5EF4-FFF2-40B4-BE49-F238E27FC236}">
                <a16:creationId xmlns:a16="http://schemas.microsoft.com/office/drawing/2014/main" id="{A5B54D83-13C6-4DE6-990B-CE68A647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340576"/>
            <a:ext cx="3960440" cy="2972985"/>
          </a:xfrm>
          <a:prstGeom prst="rect">
            <a:avLst/>
          </a:prstGeom>
        </p:spPr>
      </p:pic>
      <p:sp>
        <p:nvSpPr>
          <p:cNvPr id="9" name="ZoneTexte 8">
            <a:extLst>
              <a:ext uri="{FF2B5EF4-FFF2-40B4-BE49-F238E27FC236}">
                <a16:creationId xmlns:a16="http://schemas.microsoft.com/office/drawing/2014/main" id="{0662A25E-3A8B-4EBB-B4A8-4DD7D3699D04}"/>
              </a:ext>
            </a:extLst>
          </p:cNvPr>
          <p:cNvSpPr txBox="1"/>
          <p:nvPr/>
        </p:nvSpPr>
        <p:spPr>
          <a:xfrm>
            <a:off x="1691680" y="4697250"/>
            <a:ext cx="6480720" cy="369332"/>
          </a:xfrm>
          <a:prstGeom prst="rect">
            <a:avLst/>
          </a:prstGeom>
          <a:noFill/>
        </p:spPr>
        <p:txBody>
          <a:bodyPr wrap="square" rtlCol="0">
            <a:spAutoFit/>
          </a:bodyPr>
          <a:lstStyle/>
          <a:p>
            <a:r>
              <a:rPr lang="fr-BE" dirty="0"/>
              <a:t>AVANT                                                                          APRES </a:t>
            </a:r>
          </a:p>
        </p:txBody>
      </p:sp>
    </p:spTree>
    <p:extLst>
      <p:ext uri="{BB962C8B-B14F-4D97-AF65-F5344CB8AC3E}">
        <p14:creationId xmlns:p14="http://schemas.microsoft.com/office/powerpoint/2010/main" val="1051197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35014" y="0"/>
            <a:ext cx="3291840" cy="4464496"/>
          </a:xfrm>
        </p:spPr>
        <p:txBody>
          <a:bodyPr>
            <a:normAutofit/>
          </a:bodyPr>
          <a:lstStyle/>
          <a:p>
            <a:pPr algn="ctr"/>
            <a:r>
              <a:rPr lang="fr-BE" sz="4000" b="1" dirty="0">
                <a:latin typeface="Ink Free" panose="03080402000500000000" pitchFamily="66" charset="0"/>
              </a:rPr>
              <a:t>Horaire</a:t>
            </a:r>
            <a:br>
              <a:rPr lang="fr-BE" sz="4000" b="1" dirty="0">
                <a:latin typeface="Ink Free" panose="03080402000500000000" pitchFamily="66" charset="0"/>
              </a:rPr>
            </a:br>
            <a:br>
              <a:rPr lang="fr-BE" sz="4000" b="1" dirty="0">
                <a:latin typeface="Ink Free" panose="03080402000500000000" pitchFamily="66" charset="0"/>
              </a:rPr>
            </a:br>
            <a:r>
              <a:rPr lang="fr-BE" sz="4000" b="1" dirty="0">
                <a:latin typeface="Ink Free" panose="03080402000500000000" pitchFamily="66" charset="0"/>
              </a:rPr>
              <a:t> de la</a:t>
            </a:r>
            <a:br>
              <a:rPr lang="fr-BE" sz="4000" b="1" dirty="0">
                <a:latin typeface="Ink Free" panose="03080402000500000000" pitchFamily="66" charset="0"/>
              </a:rPr>
            </a:br>
            <a:br>
              <a:rPr lang="fr-BE" sz="4000" b="1" dirty="0">
                <a:latin typeface="Ink Free" panose="03080402000500000000" pitchFamily="66" charset="0"/>
              </a:rPr>
            </a:br>
            <a:r>
              <a:rPr lang="fr-BE" sz="4000" b="1" dirty="0">
                <a:latin typeface="Ink Free" panose="03080402000500000000" pitchFamily="66" charset="0"/>
              </a:rPr>
              <a:t> journée</a:t>
            </a:r>
          </a:p>
        </p:txBody>
      </p:sp>
      <p:sp>
        <p:nvSpPr>
          <p:cNvPr id="3" name="Espace réservé du contenu 2"/>
          <p:cNvSpPr>
            <a:spLocks noGrp="1"/>
          </p:cNvSpPr>
          <p:nvPr>
            <p:ph type="body" sz="half" idx="2"/>
          </p:nvPr>
        </p:nvSpPr>
        <p:spPr>
          <a:xfrm>
            <a:off x="4769739" y="500670"/>
            <a:ext cx="3291840" cy="4536504"/>
          </a:xfrm>
        </p:spPr>
        <p:txBody>
          <a:bodyPr>
            <a:normAutofit fontScale="25000" lnSpcReduction="20000"/>
          </a:bodyPr>
          <a:lstStyle/>
          <a:p>
            <a:endParaRPr lang="fr-BE" dirty="0"/>
          </a:p>
          <a:p>
            <a:r>
              <a:rPr lang="fr-BE" sz="8000" dirty="0"/>
              <a:t>6h30 : ouverture de l’école.</a:t>
            </a:r>
          </a:p>
          <a:p>
            <a:r>
              <a:rPr lang="fr-BE" sz="8000" dirty="0"/>
              <a:t>8h25 : accueil des enfants dans les classes.</a:t>
            </a:r>
          </a:p>
          <a:p>
            <a:r>
              <a:rPr lang="fr-BE" sz="8000" dirty="0"/>
              <a:t>8h40 : début des cours.</a:t>
            </a:r>
          </a:p>
          <a:p>
            <a:r>
              <a:rPr lang="fr-BE" sz="8000" dirty="0"/>
              <a:t>10h20 : récréation.</a:t>
            </a:r>
          </a:p>
          <a:p>
            <a:r>
              <a:rPr lang="fr-BE" sz="8000" dirty="0"/>
              <a:t>10h35 : reprise des activités.</a:t>
            </a:r>
          </a:p>
          <a:p>
            <a:r>
              <a:rPr lang="fr-BE" sz="8000" dirty="0"/>
              <a:t>12h15 : diner.</a:t>
            </a:r>
          </a:p>
          <a:p>
            <a:r>
              <a:rPr lang="fr-BE" sz="8000" dirty="0"/>
              <a:t>13h25 : activités.</a:t>
            </a:r>
          </a:p>
          <a:p>
            <a:r>
              <a:rPr lang="fr-BE" sz="8000" dirty="0"/>
              <a:t>14h15 : récréation.</a:t>
            </a:r>
          </a:p>
          <a:p>
            <a:r>
              <a:rPr lang="fr-BE" sz="8000" dirty="0"/>
              <a:t>14h30 : activités.</a:t>
            </a:r>
          </a:p>
          <a:p>
            <a:r>
              <a:rPr lang="fr-BE" sz="8000" dirty="0"/>
              <a:t>15h20 : fin des cours.</a:t>
            </a:r>
          </a:p>
          <a:p>
            <a:r>
              <a:rPr lang="fr-BE" sz="8000" dirty="0"/>
              <a:t>15h45 : étude dirigée (si l’enfant reste jusqu’à 16h15)</a:t>
            </a:r>
          </a:p>
          <a:p>
            <a:r>
              <a:rPr lang="fr-BE" sz="8000" dirty="0"/>
              <a:t>16h45 : fin de l’étude.</a:t>
            </a:r>
          </a:p>
          <a:p>
            <a:r>
              <a:rPr lang="fr-BE" sz="8000" dirty="0"/>
              <a:t>18h00 : fin de la garderie.</a:t>
            </a:r>
          </a:p>
          <a:p>
            <a:endParaRPr lang="fr-BE" dirty="0"/>
          </a:p>
        </p:txBody>
      </p:sp>
      <p:pic>
        <p:nvPicPr>
          <p:cNvPr id="6" name="Image 5" descr="logo huy sud.PNG">
            <a:extLst>
              <a:ext uri="{FF2B5EF4-FFF2-40B4-BE49-F238E27FC236}">
                <a16:creationId xmlns:a16="http://schemas.microsoft.com/office/drawing/2014/main" id="{0BD52589-871C-440A-973E-8DCB2B0D9E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4098" name="Picture 2" descr="RÃ©sultat de recherche d'images pour &quot;horaire ecole&quot;">
            <a:extLst>
              <a:ext uri="{FF2B5EF4-FFF2-40B4-BE49-F238E27FC236}">
                <a16:creationId xmlns:a16="http://schemas.microsoft.com/office/drawing/2014/main" id="{B0E95CE0-BE45-4FB1-8CC9-3844EF4FC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34"/>
            <a:ext cx="4283968" cy="285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11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162" name="Picture 18" descr="Image associÃ©e">
            <a:extLst>
              <a:ext uri="{FF2B5EF4-FFF2-40B4-BE49-F238E27FC236}">
                <a16:creationId xmlns:a16="http://schemas.microsoft.com/office/drawing/2014/main" id="{A2876419-DB57-4186-A245-02F7CC15838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184687"/>
            <a:ext cx="7020272" cy="5741331"/>
          </a:xfrm>
          <a:prstGeom prst="rect">
            <a:avLst/>
          </a:prstGeom>
          <a:noFill/>
          <a:effectLst>
            <a:glow>
              <a:schemeClr val="bg1"/>
            </a:glo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547664" y="-28927"/>
            <a:ext cx="7290054" cy="1499616"/>
          </a:xfrm>
        </p:spPr>
        <p:txBody>
          <a:bodyPr>
            <a:normAutofit/>
          </a:bodyPr>
          <a:lstStyle/>
          <a:p>
            <a:pPr algn="ctr"/>
            <a:r>
              <a:rPr lang="fr-BE" sz="6000" dirty="0">
                <a:latin typeface="Ink Free" panose="03080402000500000000" pitchFamily="66" charset="0"/>
              </a:rPr>
              <a:t>Immersion</a:t>
            </a:r>
          </a:p>
        </p:txBody>
      </p:sp>
      <p:sp>
        <p:nvSpPr>
          <p:cNvPr id="3" name="Espace réservé du contenu 2"/>
          <p:cNvSpPr>
            <a:spLocks noGrp="1"/>
          </p:cNvSpPr>
          <p:nvPr>
            <p:ph idx="1"/>
          </p:nvPr>
        </p:nvSpPr>
        <p:spPr>
          <a:xfrm>
            <a:off x="619595" y="1232736"/>
            <a:ext cx="7764344" cy="4392528"/>
          </a:xfrm>
        </p:spPr>
        <p:txBody>
          <a:bodyPr>
            <a:normAutofit/>
          </a:bodyPr>
          <a:lstStyle/>
          <a:p>
            <a:r>
              <a:rPr lang="fr-BE" sz="2400" dirty="0">
                <a:latin typeface="Calibri" panose="020F0502020204030204" pitchFamily="34" charset="0"/>
                <a:cs typeface="Calibri" panose="020F0502020204030204" pitchFamily="34" charset="0"/>
              </a:rPr>
              <a:t>Il s’agit d’un enseignement où les élèves suivent certains cours  en néerlandais et d’autres en français. Ils atteindront le niveau A2 en fin de 6</a:t>
            </a:r>
            <a:r>
              <a:rPr lang="fr-BE" sz="2400" baseline="30000" dirty="0">
                <a:latin typeface="Calibri" panose="020F0502020204030204" pitchFamily="34" charset="0"/>
                <a:cs typeface="Calibri" panose="020F0502020204030204" pitchFamily="34" charset="0"/>
              </a:rPr>
              <a:t>e</a:t>
            </a:r>
            <a:r>
              <a:rPr lang="fr-BE" sz="2400" dirty="0">
                <a:latin typeface="Calibri" panose="020F0502020204030204" pitchFamily="34" charset="0"/>
                <a:cs typeface="Calibri" panose="020F0502020204030204" pitchFamily="34" charset="0"/>
              </a:rPr>
              <a:t> primaire.</a:t>
            </a:r>
          </a:p>
          <a:p>
            <a:endParaRPr lang="fr-BE" sz="2400" dirty="0">
              <a:latin typeface="Calibri" panose="020F0502020204030204" pitchFamily="34" charset="0"/>
              <a:cs typeface="Calibri" panose="020F0502020204030204" pitchFamily="34" charset="0"/>
            </a:endParaRPr>
          </a:p>
          <a:p>
            <a:r>
              <a:rPr lang="fr-BE" sz="2400" dirty="0">
                <a:latin typeface="Calibri" panose="020F0502020204030204" pitchFamily="34" charset="0"/>
                <a:cs typeface="Calibri" panose="020F0502020204030204" pitchFamily="34" charset="0"/>
              </a:rPr>
              <a:t>L’immersion, c’est l’apprentissage d’une seconde langue qui sollicite davantage la mémoire, qui enrichit les fonctions intellectuelles, qui apporte une grande souplesse mentale et qui motivera l’apprentissage d’autres langues. D’autre part, elle permet le développement de la créativité, de l’autonomie et de l’altérité.</a:t>
            </a:r>
          </a:p>
          <a:p>
            <a:endParaRPr lang="fr-BE" sz="2400" dirty="0"/>
          </a:p>
        </p:txBody>
      </p:sp>
      <p:pic>
        <p:nvPicPr>
          <p:cNvPr id="5" name="Image 4" descr="logo huy sud.PNG">
            <a:extLst>
              <a:ext uri="{FF2B5EF4-FFF2-40B4-BE49-F238E27FC236}">
                <a16:creationId xmlns:a16="http://schemas.microsoft.com/office/drawing/2014/main" id="{70FA594E-8168-45BF-B163-E751343E18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6148" name="Picture 4" descr="Image associÃ©e">
            <a:extLst>
              <a:ext uri="{FF2B5EF4-FFF2-40B4-BE49-F238E27FC236}">
                <a16:creationId xmlns:a16="http://schemas.microsoft.com/office/drawing/2014/main" id="{9B144E8F-297E-4108-AFE6-19798263E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885" y="4634111"/>
            <a:ext cx="2558115" cy="22238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associÃ©e">
            <a:extLst>
              <a:ext uri="{FF2B5EF4-FFF2-40B4-BE49-F238E27FC236}">
                <a16:creationId xmlns:a16="http://schemas.microsoft.com/office/drawing/2014/main" id="{130AAAD8-3ABE-41EE-AD3B-80622A42A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4450"/>
            <a:ext cx="28575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61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A295DB-29C3-45B3-99B4-3631620965B1}"/>
              </a:ext>
            </a:extLst>
          </p:cNvPr>
          <p:cNvSpPr>
            <a:spLocks noGrp="1"/>
          </p:cNvSpPr>
          <p:nvPr>
            <p:ph sz="half" idx="1"/>
          </p:nvPr>
        </p:nvSpPr>
        <p:spPr>
          <a:xfrm>
            <a:off x="539552" y="404664"/>
            <a:ext cx="3886200" cy="6192688"/>
          </a:xfrm>
          <a:solidFill>
            <a:schemeClr val="accent4">
              <a:lumMod val="20000"/>
              <a:lumOff val="80000"/>
            </a:schemeClr>
          </a:solidFill>
        </p:spPr>
        <p:txBody>
          <a:bodyPr>
            <a:normAutofit lnSpcReduction="10000"/>
          </a:bodyPr>
          <a:lstStyle/>
          <a:p>
            <a:pPr marL="0" indent="0" algn="ctr">
              <a:buNone/>
            </a:pPr>
            <a:r>
              <a:rPr lang="fr-BE" sz="2800" b="1" dirty="0">
                <a:solidFill>
                  <a:schemeClr val="accent4">
                    <a:lumMod val="60000"/>
                    <a:lumOff val="40000"/>
                  </a:schemeClr>
                </a:solidFill>
                <a:latin typeface="Ink Free" panose="03080402000500000000" pitchFamily="66" charset="0"/>
                <a:cs typeface="Calibri" panose="020F0502020204030204" pitchFamily="34" charset="0"/>
              </a:rPr>
              <a:t>L’immersion exige</a:t>
            </a:r>
            <a:r>
              <a:rPr lang="fr-BE" dirty="0">
                <a:latin typeface="Calibri" panose="020F0502020204030204" pitchFamily="34" charset="0"/>
                <a:cs typeface="Calibri" panose="020F0502020204030204" pitchFamily="34" charset="0"/>
              </a:rPr>
              <a:t> :</a:t>
            </a:r>
          </a:p>
          <a:p>
            <a:pPr marL="0" indent="0" algn="ctr">
              <a:buNone/>
            </a:pPr>
            <a:r>
              <a:rPr lang="fr-BE" dirty="0">
                <a:latin typeface="Calibri" panose="020F0502020204030204" pitchFamily="34" charset="0"/>
                <a:cs typeface="Calibri" panose="020F0502020204030204" pitchFamily="34" charset="0"/>
              </a:rPr>
              <a:t>  </a:t>
            </a:r>
          </a:p>
          <a:p>
            <a:pPr lvl="0"/>
            <a:r>
              <a:rPr lang="fr-BE" dirty="0">
                <a:latin typeface="Calibri" panose="020F0502020204030204" pitchFamily="34" charset="0"/>
                <a:cs typeface="Calibri" panose="020F0502020204030204" pitchFamily="34" charset="0"/>
              </a:rPr>
              <a:t>d’être motivé</a:t>
            </a:r>
          </a:p>
          <a:p>
            <a:pPr lvl="0"/>
            <a:r>
              <a:rPr lang="fr-BE" dirty="0">
                <a:latin typeface="Calibri" panose="020F0502020204030204" pitchFamily="34" charset="0"/>
                <a:cs typeface="Calibri" panose="020F0502020204030204" pitchFamily="34" charset="0"/>
              </a:rPr>
              <a:t>de se concentrer</a:t>
            </a:r>
          </a:p>
          <a:p>
            <a:pPr lvl="0"/>
            <a:r>
              <a:rPr lang="fr-BE" dirty="0">
                <a:latin typeface="Calibri" panose="020F0502020204030204" pitchFamily="34" charset="0"/>
                <a:cs typeface="Calibri" panose="020F0502020204030204" pitchFamily="34" charset="0"/>
              </a:rPr>
              <a:t>de s’investir dans l’étude</a:t>
            </a:r>
          </a:p>
          <a:p>
            <a:pPr lvl="0"/>
            <a:r>
              <a:rPr lang="fr-BE" dirty="0">
                <a:latin typeface="Calibri" panose="020F0502020204030204" pitchFamily="34" charset="0"/>
                <a:cs typeface="Calibri" panose="020F0502020204030204" pitchFamily="34" charset="0"/>
              </a:rPr>
              <a:t>d’avoir le sens de l’effort</a:t>
            </a:r>
          </a:p>
          <a:p>
            <a:pPr lvl="0"/>
            <a:r>
              <a:rPr lang="fr-BE" dirty="0">
                <a:latin typeface="Calibri" panose="020F0502020204030204" pitchFamily="34" charset="0"/>
                <a:cs typeface="Calibri" panose="020F0502020204030204" pitchFamily="34" charset="0"/>
              </a:rPr>
              <a:t>de se montrer curieux et ouvert à une autre culture</a:t>
            </a:r>
          </a:p>
          <a:p>
            <a:pPr lvl="0"/>
            <a:endParaRPr lang="fr-BE" dirty="0">
              <a:latin typeface="Calibri" panose="020F0502020204030204" pitchFamily="34" charset="0"/>
              <a:cs typeface="Calibri" panose="020F0502020204030204" pitchFamily="34" charset="0"/>
            </a:endParaRPr>
          </a:p>
          <a:p>
            <a:pPr lvl="0"/>
            <a:endParaRPr lang="fr-BE" dirty="0">
              <a:latin typeface="Calibri" panose="020F0502020204030204" pitchFamily="34" charset="0"/>
              <a:cs typeface="Calibri" panose="020F0502020204030204" pitchFamily="34" charset="0"/>
            </a:endParaRPr>
          </a:p>
          <a:p>
            <a:pPr lvl="0"/>
            <a:endParaRPr lang="fr-BE" dirty="0">
              <a:latin typeface="Calibri" panose="020F0502020204030204" pitchFamily="34" charset="0"/>
              <a:cs typeface="Calibri" panose="020F0502020204030204" pitchFamily="34" charset="0"/>
            </a:endParaRPr>
          </a:p>
          <a:p>
            <a:pPr lvl="0"/>
            <a:r>
              <a:rPr lang="fr-BE" dirty="0">
                <a:latin typeface="Calibri" panose="020F0502020204030204" pitchFamily="34" charset="0"/>
                <a:cs typeface="Calibri" panose="020F0502020204030204" pitchFamily="34" charset="0"/>
              </a:rPr>
              <a:t>de stimuler/encourager l’enfant dans ses apprentissages</a:t>
            </a:r>
          </a:p>
          <a:p>
            <a:pPr lvl="0"/>
            <a:r>
              <a:rPr lang="fr-BE" dirty="0">
                <a:latin typeface="Calibri" panose="020F0502020204030204" pitchFamily="34" charset="0"/>
                <a:cs typeface="Calibri" panose="020F0502020204030204" pitchFamily="34" charset="0"/>
              </a:rPr>
              <a:t>d’accorder sa confiance en l’équipe éducative</a:t>
            </a:r>
          </a:p>
          <a:p>
            <a:endParaRPr lang="fr-BE" dirty="0"/>
          </a:p>
        </p:txBody>
      </p:sp>
      <p:sp>
        <p:nvSpPr>
          <p:cNvPr id="4" name="Espace réservé du contenu 3">
            <a:extLst>
              <a:ext uri="{FF2B5EF4-FFF2-40B4-BE49-F238E27FC236}">
                <a16:creationId xmlns:a16="http://schemas.microsoft.com/office/drawing/2014/main" id="{C67C3C2C-9C7D-42A4-B442-0704155E16A7}"/>
              </a:ext>
            </a:extLst>
          </p:cNvPr>
          <p:cNvSpPr>
            <a:spLocks noGrp="1"/>
          </p:cNvSpPr>
          <p:nvPr>
            <p:ph sz="half" idx="2"/>
          </p:nvPr>
        </p:nvSpPr>
        <p:spPr>
          <a:xfrm>
            <a:off x="4860032" y="404664"/>
            <a:ext cx="3566160" cy="4791760"/>
          </a:xfrm>
          <a:solidFill>
            <a:schemeClr val="accent4">
              <a:lumMod val="20000"/>
              <a:lumOff val="80000"/>
            </a:schemeClr>
          </a:solidFill>
        </p:spPr>
        <p:txBody>
          <a:bodyPr>
            <a:normAutofit lnSpcReduction="10000"/>
          </a:bodyPr>
          <a:lstStyle/>
          <a:p>
            <a:pPr marL="0" indent="0" algn="ctr">
              <a:buNone/>
            </a:pPr>
            <a:r>
              <a:rPr lang="fr-BE" sz="2400" b="1" dirty="0">
                <a:solidFill>
                  <a:schemeClr val="accent4">
                    <a:lumMod val="60000"/>
                    <a:lumOff val="40000"/>
                  </a:schemeClr>
                </a:solidFill>
                <a:latin typeface="Ink Free" panose="03080402000500000000" pitchFamily="66" charset="0"/>
                <a:cs typeface="Calibri" panose="020F0502020204030204" pitchFamily="34" charset="0"/>
              </a:rPr>
              <a:t>L’immersion n’exige pas</a:t>
            </a:r>
            <a:r>
              <a:rPr lang="fr-BE" sz="2400" dirty="0">
                <a:latin typeface="Ink Free" panose="03080402000500000000" pitchFamily="66" charset="0"/>
                <a:cs typeface="Calibri" panose="020F0502020204030204" pitchFamily="34" charset="0"/>
              </a:rPr>
              <a:t> :</a:t>
            </a:r>
          </a:p>
          <a:p>
            <a:pPr marL="0" indent="0" algn="ctr">
              <a:buNone/>
            </a:pPr>
            <a:endParaRPr lang="fr-BE" dirty="0">
              <a:latin typeface="Calibri" panose="020F0502020204030204" pitchFamily="34" charset="0"/>
              <a:cs typeface="Calibri" panose="020F0502020204030204" pitchFamily="34" charset="0"/>
            </a:endParaRPr>
          </a:p>
          <a:p>
            <a:pPr lvl="0"/>
            <a:r>
              <a:rPr lang="fr-BE" dirty="0">
                <a:latin typeface="Calibri" panose="020F0502020204030204" pitchFamily="34" charset="0"/>
                <a:cs typeface="Calibri" panose="020F0502020204030204" pitchFamily="34" charset="0"/>
              </a:rPr>
              <a:t>d’être plus doué intellectuellement</a:t>
            </a:r>
          </a:p>
          <a:p>
            <a:pPr lvl="0"/>
            <a:r>
              <a:rPr lang="fr-BE" dirty="0">
                <a:latin typeface="Calibri" panose="020F0502020204030204" pitchFamily="34" charset="0"/>
                <a:cs typeface="Calibri" panose="020F0502020204030204" pitchFamily="34" charset="0"/>
              </a:rPr>
              <a:t>d’avoir un parcours scolaire sans faille</a:t>
            </a:r>
          </a:p>
          <a:p>
            <a:pPr lvl="0"/>
            <a:r>
              <a:rPr lang="fr-BE" dirty="0">
                <a:latin typeface="Calibri" panose="020F0502020204030204" pitchFamily="34" charset="0"/>
                <a:cs typeface="Calibri" panose="020F0502020204030204" pitchFamily="34" charset="0"/>
              </a:rPr>
              <a:t>d’avoir des parents bilingues</a:t>
            </a:r>
          </a:p>
          <a:p>
            <a:pPr lvl="0"/>
            <a:r>
              <a:rPr lang="fr-BE" dirty="0">
                <a:latin typeface="Calibri" panose="020F0502020204030204" pitchFamily="34" charset="0"/>
                <a:cs typeface="Calibri" panose="020F0502020204030204" pitchFamily="34" charset="0"/>
              </a:rPr>
              <a:t>de suivre son enfant de manière permanente</a:t>
            </a:r>
          </a:p>
          <a:p>
            <a:pPr lvl="0"/>
            <a:r>
              <a:rPr lang="fr-BE" dirty="0">
                <a:latin typeface="Calibri" panose="020F0502020204030204" pitchFamily="34" charset="0"/>
                <a:cs typeface="Calibri" panose="020F0502020204030204" pitchFamily="34" charset="0"/>
              </a:rPr>
              <a:t>de forcer l’enfant à montrer ses acquis en public</a:t>
            </a:r>
          </a:p>
          <a:p>
            <a:endParaRPr lang="fr-BE" dirty="0"/>
          </a:p>
        </p:txBody>
      </p:sp>
      <p:pic>
        <p:nvPicPr>
          <p:cNvPr id="7170" name="Picture 2" descr="RÃ©sultat de recherche d'images pour &quot;motivation&quot;">
            <a:extLst>
              <a:ext uri="{FF2B5EF4-FFF2-40B4-BE49-F238E27FC236}">
                <a16:creationId xmlns:a16="http://schemas.microsoft.com/office/drawing/2014/main" id="{79240CD5-3FE9-4965-B718-D43C5DAE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102" y="4797152"/>
            <a:ext cx="3227090" cy="16135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Ã©sultat de recherche d'images pour &quot;Ãªtre curieux&quot;">
            <a:extLst>
              <a:ext uri="{FF2B5EF4-FFF2-40B4-BE49-F238E27FC236}">
                <a16:creationId xmlns:a16="http://schemas.microsoft.com/office/drawing/2014/main" id="{3D4B7623-C0BD-4619-B42C-5A2B8B8132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789040"/>
            <a:ext cx="2571800" cy="112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36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356FD-7E6D-48F4-BF1F-794F485B5D19}"/>
              </a:ext>
            </a:extLst>
          </p:cNvPr>
          <p:cNvSpPr>
            <a:spLocks noGrp="1"/>
          </p:cNvSpPr>
          <p:nvPr>
            <p:ph type="title"/>
          </p:nvPr>
        </p:nvSpPr>
        <p:spPr>
          <a:xfrm>
            <a:off x="1187624" y="129184"/>
            <a:ext cx="7290054" cy="1499616"/>
          </a:xfrm>
        </p:spPr>
        <p:txBody>
          <a:bodyPr>
            <a:noAutofit/>
          </a:bodyPr>
          <a:lstStyle/>
          <a:p>
            <a:pPr algn="ctr"/>
            <a:r>
              <a:rPr lang="fr-BE" sz="3200" b="1" dirty="0">
                <a:latin typeface="Ink Free" panose="03080402000500000000" pitchFamily="66" charset="0"/>
                <a:cs typeface="Calibri" panose="020F0502020204030204" pitchFamily="34" charset="0"/>
              </a:rPr>
              <a:t>Les disciplines enseignées </a:t>
            </a:r>
            <a:br>
              <a:rPr lang="fr-BE" sz="3200" b="1" dirty="0">
                <a:latin typeface="Ink Free" panose="03080402000500000000" pitchFamily="66" charset="0"/>
                <a:cs typeface="Calibri" panose="020F0502020204030204" pitchFamily="34" charset="0"/>
              </a:rPr>
            </a:br>
            <a:r>
              <a:rPr lang="fr-BE" sz="3200" b="1" dirty="0">
                <a:latin typeface="Ink Free" panose="03080402000500000000" pitchFamily="66" charset="0"/>
                <a:cs typeface="Calibri" panose="020F0502020204030204" pitchFamily="34" charset="0"/>
              </a:rPr>
              <a:t>en néerlandais</a:t>
            </a:r>
            <a:endParaRPr lang="fr-BE" sz="3200" dirty="0">
              <a:latin typeface="Ink Free" panose="03080402000500000000" pitchFamily="66" charset="0"/>
            </a:endParaRPr>
          </a:p>
        </p:txBody>
      </p:sp>
      <p:graphicFrame>
        <p:nvGraphicFramePr>
          <p:cNvPr id="3" name="Tableau 2">
            <a:extLst>
              <a:ext uri="{FF2B5EF4-FFF2-40B4-BE49-F238E27FC236}">
                <a16:creationId xmlns:a16="http://schemas.microsoft.com/office/drawing/2014/main" id="{1DB910DA-1B94-4409-BD75-6C751FFC711E}"/>
              </a:ext>
            </a:extLst>
          </p:cNvPr>
          <p:cNvGraphicFramePr>
            <a:graphicFrameLocks noGrp="1"/>
          </p:cNvGraphicFramePr>
          <p:nvPr>
            <p:extLst>
              <p:ext uri="{D42A27DB-BD31-4B8C-83A1-F6EECF244321}">
                <p14:modId xmlns:p14="http://schemas.microsoft.com/office/powerpoint/2010/main" val="2353258721"/>
              </p:ext>
            </p:extLst>
          </p:nvPr>
        </p:nvGraphicFramePr>
        <p:xfrm>
          <a:off x="377787" y="1517380"/>
          <a:ext cx="5400601" cy="5184133"/>
        </p:xfrm>
        <a:graphic>
          <a:graphicData uri="http://schemas.openxmlformats.org/drawingml/2006/table">
            <a:tbl>
              <a:tblPr firstRow="1" firstCol="1" bandRow="1">
                <a:tableStyleId>{5C22544A-7EE6-4342-B048-85BDC9FD1C3A}</a:tableStyleId>
              </a:tblPr>
              <a:tblGrid>
                <a:gridCol w="1799831">
                  <a:extLst>
                    <a:ext uri="{9D8B030D-6E8A-4147-A177-3AD203B41FA5}">
                      <a16:colId xmlns:a16="http://schemas.microsoft.com/office/drawing/2014/main" val="2742064139"/>
                    </a:ext>
                  </a:extLst>
                </a:gridCol>
                <a:gridCol w="1800385">
                  <a:extLst>
                    <a:ext uri="{9D8B030D-6E8A-4147-A177-3AD203B41FA5}">
                      <a16:colId xmlns:a16="http://schemas.microsoft.com/office/drawing/2014/main" val="3814481745"/>
                    </a:ext>
                  </a:extLst>
                </a:gridCol>
                <a:gridCol w="1800385">
                  <a:extLst>
                    <a:ext uri="{9D8B030D-6E8A-4147-A177-3AD203B41FA5}">
                      <a16:colId xmlns:a16="http://schemas.microsoft.com/office/drawing/2014/main" val="3924764840"/>
                    </a:ext>
                  </a:extLst>
                </a:gridCol>
              </a:tblGrid>
              <a:tr h="190145">
                <a:tc>
                  <a:txBody>
                    <a:bodyPr/>
                    <a:lstStyle/>
                    <a:p>
                      <a:pPr algn="ctr">
                        <a:lnSpc>
                          <a:spcPct val="115000"/>
                        </a:lnSpc>
                        <a:spcAft>
                          <a:spcPts val="0"/>
                        </a:spcAft>
                      </a:pPr>
                      <a:r>
                        <a:rPr lang="fr-FR" sz="1100" dirty="0">
                          <a:effectLst/>
                          <a:latin typeface="Calibri" panose="020F0502020204030204" pitchFamily="34" charset="0"/>
                          <a:cs typeface="Calibri" panose="020F0502020204030204" pitchFamily="34" charset="0"/>
                        </a:rPr>
                        <a:t>Classes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gn="ctr">
                        <a:lnSpc>
                          <a:spcPct val="115000"/>
                        </a:lnSpc>
                        <a:spcAft>
                          <a:spcPts val="0"/>
                        </a:spcAft>
                      </a:pPr>
                      <a:r>
                        <a:rPr lang="fr-FR" sz="1100">
                          <a:effectLst/>
                          <a:latin typeface="Calibri" panose="020F0502020204030204" pitchFamily="34" charset="0"/>
                          <a:cs typeface="Calibri" panose="020F0502020204030204" pitchFamily="34" charset="0"/>
                        </a:rPr>
                        <a:t>Disciplines</a:t>
                      </a:r>
                      <a:endParaRPr lang="fr-BE" sz="100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gn="ctr">
                        <a:lnSpc>
                          <a:spcPct val="115000"/>
                        </a:lnSpc>
                        <a:spcAft>
                          <a:spcPts val="0"/>
                        </a:spcAft>
                      </a:pPr>
                      <a:r>
                        <a:rPr lang="fr-FR" sz="1100" dirty="0">
                          <a:effectLst/>
                          <a:latin typeface="Calibri" panose="020F0502020204030204" pitchFamily="34" charset="0"/>
                          <a:cs typeface="Calibri" panose="020F0502020204030204" pitchFamily="34" charset="0"/>
                        </a:rPr>
                        <a:t>Périodes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extLst>
                  <a:ext uri="{0D108BD9-81ED-4DB2-BD59-A6C34878D82A}">
                    <a16:rowId xmlns:a16="http://schemas.microsoft.com/office/drawing/2014/main" val="4095518938"/>
                  </a:ext>
                </a:extLst>
              </a:tr>
              <a:tr h="1198039">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3</a:t>
                      </a:r>
                      <a:r>
                        <a:rPr lang="fr-FR" sz="1100" baseline="30000" dirty="0">
                          <a:effectLst/>
                          <a:latin typeface="Calibri" panose="020F0502020204030204" pitchFamily="34" charset="0"/>
                          <a:cs typeface="Calibri" panose="020F0502020204030204" pitchFamily="34" charset="0"/>
                        </a:rPr>
                        <a:t>e</a:t>
                      </a:r>
                      <a:r>
                        <a:rPr lang="fr-FR" sz="1100" dirty="0">
                          <a:effectLst/>
                          <a:latin typeface="Calibri" panose="020F0502020204030204" pitchFamily="34" charset="0"/>
                          <a:cs typeface="Calibri" panose="020F0502020204030204" pitchFamily="34" charset="0"/>
                        </a:rPr>
                        <a:t> maternelle</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Grandeurs</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Dénombrement</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Parler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Ecouter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Eveil</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Activités artistiques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 </a:t>
                      </a:r>
                      <a:endParaRPr lang="fr-BE" sz="1000" dirty="0">
                        <a:effectLst/>
                        <a:latin typeface="Calibri" panose="020F0502020204030204" pitchFamily="34" charset="0"/>
                        <a:cs typeface="Calibri" panose="020F0502020204030204" pitchFamily="34" charset="0"/>
                      </a:endParaRPr>
                    </a:p>
                    <a:p>
                      <a:pPr algn="ctr">
                        <a:lnSpc>
                          <a:spcPct val="115000"/>
                        </a:lnSpc>
                        <a:spcAft>
                          <a:spcPts val="0"/>
                        </a:spcAft>
                      </a:pPr>
                      <a:r>
                        <a:rPr lang="fr-FR" sz="1100" dirty="0">
                          <a:effectLst/>
                          <a:latin typeface="Calibri" panose="020F0502020204030204" pitchFamily="34" charset="0"/>
                          <a:cs typeface="Calibri" panose="020F0502020204030204" pitchFamily="34" charset="0"/>
                        </a:rPr>
                        <a:t>TOTAL : 12 périodes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extLst>
                  <a:ext uri="{0D108BD9-81ED-4DB2-BD59-A6C34878D82A}">
                    <a16:rowId xmlns:a16="http://schemas.microsoft.com/office/drawing/2014/main" val="2633603819"/>
                  </a:ext>
                </a:extLst>
              </a:tr>
              <a:tr h="1399872">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1</a:t>
                      </a:r>
                      <a:r>
                        <a:rPr lang="fr-FR" sz="1100" baseline="30000" dirty="0">
                          <a:effectLst/>
                          <a:latin typeface="Calibri" panose="020F0502020204030204" pitchFamily="34" charset="0"/>
                          <a:cs typeface="Calibri" panose="020F0502020204030204" pitchFamily="34" charset="0"/>
                        </a:rPr>
                        <a:t>ère</a:t>
                      </a:r>
                      <a:r>
                        <a:rPr lang="fr-FR" sz="1100" dirty="0">
                          <a:effectLst/>
                          <a:latin typeface="Calibri" panose="020F0502020204030204" pitchFamily="34" charset="0"/>
                          <a:cs typeface="Calibri" panose="020F0502020204030204" pitchFamily="34" charset="0"/>
                        </a:rPr>
                        <a:t> primaire</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r>
                        <a:rPr lang="fr-FR" sz="1100" baseline="30000" dirty="0">
                          <a:effectLst/>
                          <a:latin typeface="Calibri" panose="020F0502020204030204" pitchFamily="34" charset="0"/>
                          <a:cs typeface="Calibri" panose="020F0502020204030204" pitchFamily="34" charset="0"/>
                        </a:rPr>
                        <a:t>e</a:t>
                      </a:r>
                      <a:r>
                        <a:rPr lang="fr-FR" sz="1100" dirty="0">
                          <a:effectLst/>
                          <a:latin typeface="Calibri" panose="020F0502020204030204" pitchFamily="34" charset="0"/>
                          <a:cs typeface="Calibri" panose="020F0502020204030204" pitchFamily="34" charset="0"/>
                        </a:rPr>
                        <a:t> primaire</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Nombres et opérations</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Grandeurs</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Parler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Ecouter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Eveil</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Activités artistiques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4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1</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1</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3</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1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TOTAL : 12 périodes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extLst>
                  <a:ext uri="{0D108BD9-81ED-4DB2-BD59-A6C34878D82A}">
                    <a16:rowId xmlns:a16="http://schemas.microsoft.com/office/drawing/2014/main" val="3515628100"/>
                  </a:ext>
                </a:extLst>
              </a:tr>
              <a:tr h="1399872">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3</a:t>
                      </a:r>
                      <a:r>
                        <a:rPr lang="fr-FR" sz="1100" baseline="30000" dirty="0">
                          <a:effectLst/>
                          <a:latin typeface="Calibri" panose="020F0502020204030204" pitchFamily="34" charset="0"/>
                          <a:cs typeface="Calibri" panose="020F0502020204030204" pitchFamily="34" charset="0"/>
                        </a:rPr>
                        <a:t>e</a:t>
                      </a:r>
                      <a:r>
                        <a:rPr lang="fr-FR" sz="1100" dirty="0">
                          <a:effectLst/>
                          <a:latin typeface="Calibri" panose="020F0502020204030204" pitchFamily="34" charset="0"/>
                          <a:cs typeface="Calibri" panose="020F0502020204030204" pitchFamily="34" charset="0"/>
                        </a:rPr>
                        <a:t> primaire</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4</a:t>
                      </a:r>
                      <a:r>
                        <a:rPr lang="fr-FR" sz="1100" baseline="30000" dirty="0">
                          <a:effectLst/>
                          <a:latin typeface="Calibri" panose="020F0502020204030204" pitchFamily="34" charset="0"/>
                          <a:cs typeface="Calibri" panose="020F0502020204030204" pitchFamily="34" charset="0"/>
                        </a:rPr>
                        <a:t>e</a:t>
                      </a:r>
                      <a:r>
                        <a:rPr lang="fr-FR" sz="1100" dirty="0">
                          <a:effectLst/>
                          <a:latin typeface="Calibri" panose="020F0502020204030204" pitchFamily="34" charset="0"/>
                          <a:cs typeface="Calibri" panose="020F0502020204030204" pitchFamily="34" charset="0"/>
                        </a:rPr>
                        <a:t> primaire</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Nombres et opérations</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Grandeurs</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Parler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Ecouter</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Eveil</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Activités artistiques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3</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1</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3</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1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TOTAL : 12 périodes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extLst>
                  <a:ext uri="{0D108BD9-81ED-4DB2-BD59-A6C34878D82A}">
                    <a16:rowId xmlns:a16="http://schemas.microsoft.com/office/drawing/2014/main" val="3522724885"/>
                  </a:ext>
                </a:extLst>
              </a:tr>
              <a:tr h="996205">
                <a:tc>
                  <a:txBody>
                    <a:bodyPr/>
                    <a:lstStyle/>
                    <a:p>
                      <a:pPr>
                        <a:lnSpc>
                          <a:spcPct val="115000"/>
                        </a:lnSpc>
                        <a:spcAft>
                          <a:spcPts val="0"/>
                        </a:spcAft>
                      </a:pPr>
                      <a:r>
                        <a:rPr lang="fr-FR" sz="1100">
                          <a:effectLst/>
                          <a:latin typeface="Calibri" panose="020F0502020204030204" pitchFamily="34" charset="0"/>
                          <a:cs typeface="Calibri" panose="020F0502020204030204" pitchFamily="34" charset="0"/>
                        </a:rPr>
                        <a:t>5</a:t>
                      </a:r>
                      <a:r>
                        <a:rPr lang="fr-FR" sz="1100" baseline="30000">
                          <a:effectLst/>
                          <a:latin typeface="Calibri" panose="020F0502020204030204" pitchFamily="34" charset="0"/>
                          <a:cs typeface="Calibri" panose="020F0502020204030204" pitchFamily="34" charset="0"/>
                        </a:rPr>
                        <a:t>e</a:t>
                      </a:r>
                      <a:r>
                        <a:rPr lang="fr-FR" sz="1100">
                          <a:effectLst/>
                          <a:latin typeface="Calibri" panose="020F0502020204030204" pitchFamily="34" charset="0"/>
                          <a:cs typeface="Calibri" panose="020F0502020204030204" pitchFamily="34" charset="0"/>
                        </a:rPr>
                        <a:t> primaire</a:t>
                      </a:r>
                      <a:endParaRPr lang="fr-BE" sz="1000">
                        <a:effectLst/>
                        <a:latin typeface="Calibri" panose="020F0502020204030204" pitchFamily="34" charset="0"/>
                        <a:cs typeface="Calibri" panose="020F0502020204030204" pitchFamily="34" charset="0"/>
                      </a:endParaRPr>
                    </a:p>
                    <a:p>
                      <a:pPr>
                        <a:lnSpc>
                          <a:spcPct val="115000"/>
                        </a:lnSpc>
                        <a:spcAft>
                          <a:spcPts val="0"/>
                        </a:spcAft>
                      </a:pPr>
                      <a:r>
                        <a:rPr lang="fr-FR" sz="1100">
                          <a:effectLst/>
                          <a:latin typeface="Calibri" panose="020F0502020204030204" pitchFamily="34" charset="0"/>
                          <a:cs typeface="Calibri" panose="020F0502020204030204" pitchFamily="34" charset="0"/>
                        </a:rPr>
                        <a:t>6</a:t>
                      </a:r>
                      <a:r>
                        <a:rPr lang="fr-FR" sz="1100" baseline="30000">
                          <a:effectLst/>
                          <a:latin typeface="Calibri" panose="020F0502020204030204" pitchFamily="34" charset="0"/>
                          <a:cs typeface="Calibri" panose="020F0502020204030204" pitchFamily="34" charset="0"/>
                        </a:rPr>
                        <a:t>e</a:t>
                      </a:r>
                      <a:r>
                        <a:rPr lang="fr-FR" sz="1100">
                          <a:effectLst/>
                          <a:latin typeface="Calibri" panose="020F0502020204030204" pitchFamily="34" charset="0"/>
                          <a:cs typeface="Calibri" panose="020F0502020204030204" pitchFamily="34" charset="0"/>
                        </a:rPr>
                        <a:t> primaire</a:t>
                      </a:r>
                      <a:endParaRPr lang="fr-BE" sz="100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a:effectLst/>
                          <a:latin typeface="Calibri" panose="020F0502020204030204" pitchFamily="34" charset="0"/>
                          <a:cs typeface="Calibri" panose="020F0502020204030204" pitchFamily="34" charset="0"/>
                        </a:rPr>
                        <a:t>Nombres et opérations</a:t>
                      </a:r>
                      <a:endParaRPr lang="fr-BE" sz="1000">
                        <a:effectLst/>
                        <a:latin typeface="Calibri" panose="020F0502020204030204" pitchFamily="34" charset="0"/>
                        <a:cs typeface="Calibri" panose="020F0502020204030204" pitchFamily="34" charset="0"/>
                      </a:endParaRPr>
                    </a:p>
                    <a:p>
                      <a:pPr>
                        <a:lnSpc>
                          <a:spcPct val="115000"/>
                        </a:lnSpc>
                        <a:spcAft>
                          <a:spcPts val="0"/>
                        </a:spcAft>
                      </a:pPr>
                      <a:r>
                        <a:rPr lang="fr-FR" sz="1100">
                          <a:effectLst/>
                          <a:latin typeface="Calibri" panose="020F0502020204030204" pitchFamily="34" charset="0"/>
                          <a:cs typeface="Calibri" panose="020F0502020204030204" pitchFamily="34" charset="0"/>
                        </a:rPr>
                        <a:t>Grandeurs</a:t>
                      </a:r>
                      <a:endParaRPr lang="fr-BE" sz="1000">
                        <a:effectLst/>
                        <a:latin typeface="Calibri" panose="020F0502020204030204" pitchFamily="34" charset="0"/>
                        <a:cs typeface="Calibri" panose="020F0502020204030204" pitchFamily="34" charset="0"/>
                      </a:endParaRPr>
                    </a:p>
                    <a:p>
                      <a:pPr>
                        <a:lnSpc>
                          <a:spcPct val="115000"/>
                        </a:lnSpc>
                        <a:spcAft>
                          <a:spcPts val="0"/>
                        </a:spcAft>
                      </a:pPr>
                      <a:r>
                        <a:rPr lang="fr-FR" sz="1100">
                          <a:effectLst/>
                          <a:latin typeface="Calibri" panose="020F0502020204030204" pitchFamily="34" charset="0"/>
                          <a:cs typeface="Calibri" panose="020F0502020204030204" pitchFamily="34" charset="0"/>
                        </a:rPr>
                        <a:t>Géographie</a:t>
                      </a:r>
                      <a:endParaRPr lang="fr-BE" sz="1000">
                        <a:effectLst/>
                        <a:latin typeface="Calibri" panose="020F0502020204030204" pitchFamily="34" charset="0"/>
                        <a:cs typeface="Calibri" panose="020F0502020204030204" pitchFamily="34" charset="0"/>
                      </a:endParaRPr>
                    </a:p>
                    <a:p>
                      <a:pPr>
                        <a:lnSpc>
                          <a:spcPct val="115000"/>
                        </a:lnSpc>
                        <a:spcAft>
                          <a:spcPts val="0"/>
                        </a:spcAft>
                      </a:pPr>
                      <a:r>
                        <a:rPr lang="fr-FR" sz="1100">
                          <a:effectLst/>
                          <a:latin typeface="Calibri" panose="020F0502020204030204" pitchFamily="34" charset="0"/>
                          <a:cs typeface="Calibri" panose="020F0502020204030204" pitchFamily="34" charset="0"/>
                        </a:rPr>
                        <a:t>Néerlandais</a:t>
                      </a:r>
                      <a:endParaRPr lang="fr-BE" sz="1000">
                        <a:effectLst/>
                        <a:latin typeface="Calibri" panose="020F0502020204030204" pitchFamily="34" charset="0"/>
                        <a:ea typeface="Calibri"/>
                        <a:cs typeface="Calibri" panose="020F0502020204030204" pitchFamily="34" charset="0"/>
                      </a:endParaRPr>
                    </a:p>
                  </a:txBody>
                  <a:tcPr marL="61124" marR="61124" marT="0" marB="0"/>
                </a:tc>
                <a:tc>
                  <a:txBody>
                    <a:bodyPr/>
                    <a:lstStyle/>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2             </a:t>
                      </a:r>
                      <a:endParaRPr lang="fr-BE" sz="1000" dirty="0">
                        <a:effectLst/>
                        <a:latin typeface="Calibri" panose="020F0502020204030204" pitchFamily="34" charset="0"/>
                        <a:cs typeface="Calibri" panose="020F0502020204030204" pitchFamily="34" charset="0"/>
                      </a:endParaRPr>
                    </a:p>
                    <a:p>
                      <a:pPr>
                        <a:lnSpc>
                          <a:spcPct val="115000"/>
                        </a:lnSpc>
                        <a:spcAft>
                          <a:spcPts val="0"/>
                        </a:spcAft>
                      </a:pPr>
                      <a:r>
                        <a:rPr lang="fr-FR" sz="1100" dirty="0">
                          <a:effectLst/>
                          <a:latin typeface="Calibri" panose="020F0502020204030204" pitchFamily="34" charset="0"/>
                          <a:cs typeface="Calibri" panose="020F0502020204030204" pitchFamily="34" charset="0"/>
                        </a:rPr>
                        <a:t>TOTAL : 8 périodes</a:t>
                      </a:r>
                      <a:endParaRPr lang="fr-BE" sz="1000" dirty="0">
                        <a:effectLst/>
                        <a:latin typeface="Calibri" panose="020F0502020204030204" pitchFamily="34" charset="0"/>
                        <a:ea typeface="Calibri"/>
                        <a:cs typeface="Calibri" panose="020F0502020204030204" pitchFamily="34" charset="0"/>
                      </a:endParaRPr>
                    </a:p>
                  </a:txBody>
                  <a:tcPr marL="61124" marR="61124" marT="0" marB="0"/>
                </a:tc>
                <a:extLst>
                  <a:ext uri="{0D108BD9-81ED-4DB2-BD59-A6C34878D82A}">
                    <a16:rowId xmlns:a16="http://schemas.microsoft.com/office/drawing/2014/main" val="576790849"/>
                  </a:ext>
                </a:extLst>
              </a:tr>
            </a:tbl>
          </a:graphicData>
        </a:graphic>
      </p:graphicFrame>
      <p:pic>
        <p:nvPicPr>
          <p:cNvPr id="5" name="Image 4" descr="logo huy sud.PNG">
            <a:extLst>
              <a:ext uri="{FF2B5EF4-FFF2-40B4-BE49-F238E27FC236}">
                <a16:creationId xmlns:a16="http://schemas.microsoft.com/office/drawing/2014/main" id="{F407CBED-424F-474E-86FC-4E95ADD6B0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8194" name="Picture 2" descr="RÃ©sultat de recherche d'images pour &quot;nÃ©erlandais&quot;">
            <a:extLst>
              <a:ext uri="{FF2B5EF4-FFF2-40B4-BE49-F238E27FC236}">
                <a16:creationId xmlns:a16="http://schemas.microsoft.com/office/drawing/2014/main" id="{9EE171AC-6772-486A-84E7-4151010C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953572"/>
            <a:ext cx="3168790" cy="126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68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dirty="0"/>
              <a:t>Animations </a:t>
            </a:r>
            <a:br>
              <a:rPr lang="fr-BE" dirty="0"/>
            </a:br>
            <a:r>
              <a:rPr lang="fr-BE" dirty="0"/>
              <a:t>pendant le temps de midi</a:t>
            </a:r>
          </a:p>
        </p:txBody>
      </p:sp>
      <p:sp>
        <p:nvSpPr>
          <p:cNvPr id="3" name="Espace réservé du texte 2"/>
          <p:cNvSpPr>
            <a:spLocks noGrp="1"/>
          </p:cNvSpPr>
          <p:nvPr>
            <p:ph type="body" idx="4294967295"/>
          </p:nvPr>
        </p:nvSpPr>
        <p:spPr>
          <a:xfrm>
            <a:off x="179512" y="4221088"/>
            <a:ext cx="8202613" cy="3744912"/>
          </a:xfrm>
        </p:spPr>
        <p:txBody>
          <a:bodyPr>
            <a:normAutofit/>
          </a:bodyPr>
          <a:lstStyle/>
          <a:p>
            <a:pPr marL="457200" indent="-457200" algn="just">
              <a:buFont typeface="Arial" panose="020B0604020202020204" pitchFamily="34" charset="0"/>
              <a:buChar char="•"/>
            </a:pPr>
            <a:r>
              <a:rPr lang="fr-BE" dirty="0"/>
              <a:t>1</a:t>
            </a:r>
            <a:r>
              <a:rPr lang="fr-BE" baseline="30000" dirty="0"/>
              <a:t>er</a:t>
            </a:r>
            <a:r>
              <a:rPr lang="fr-BE" dirty="0"/>
              <a:t> trimestre</a:t>
            </a:r>
          </a:p>
          <a:p>
            <a:pPr marL="457200" indent="-457200" algn="just">
              <a:buFont typeface="Arial" panose="020B0604020202020204" pitchFamily="34" charset="0"/>
              <a:buChar char="•"/>
            </a:pPr>
            <a:r>
              <a:rPr lang="fr-BE" dirty="0"/>
              <a:t>Atelier arts plastiques- pour les 5</a:t>
            </a:r>
            <a:r>
              <a:rPr lang="fr-BE" baseline="30000" dirty="0"/>
              <a:t>e</a:t>
            </a:r>
            <a:r>
              <a:rPr lang="fr-BE" dirty="0"/>
              <a:t> et 6</a:t>
            </a:r>
            <a:r>
              <a:rPr lang="fr-BE" baseline="30000" dirty="0"/>
              <a:t>e</a:t>
            </a:r>
            <a:r>
              <a:rPr lang="fr-BE" dirty="0"/>
              <a:t> -  lundi</a:t>
            </a:r>
          </a:p>
          <a:p>
            <a:pPr marL="457200" indent="-457200" algn="just">
              <a:buFont typeface="Arial" panose="020B0604020202020204" pitchFamily="34" charset="0"/>
              <a:buChar char="•"/>
            </a:pPr>
            <a:r>
              <a:rPr lang="fr-BE" dirty="0"/>
              <a:t>Animations sportives – fancy-fair  - mardi</a:t>
            </a:r>
          </a:p>
          <a:p>
            <a:pPr marL="457200" indent="-457200" algn="just">
              <a:buFont typeface="Arial" panose="020B0604020202020204" pitchFamily="34" charset="0"/>
              <a:buChar char="•"/>
            </a:pPr>
            <a:r>
              <a:rPr lang="fr-BE" dirty="0"/>
              <a:t>Animations musique – jeudi</a:t>
            </a:r>
          </a:p>
          <a:p>
            <a:pPr marL="457200" indent="-457200" algn="just">
              <a:buFont typeface="Arial" panose="020B0604020202020204" pitchFamily="34" charset="0"/>
              <a:buChar char="•"/>
            </a:pPr>
            <a:r>
              <a:rPr lang="fr-BE" dirty="0"/>
              <a:t>Atelier ( à définir) – vendredi </a:t>
            </a:r>
          </a:p>
        </p:txBody>
      </p:sp>
      <p:pic>
        <p:nvPicPr>
          <p:cNvPr id="9218" name="Picture 2" descr="Image associÃ©e">
            <a:extLst>
              <a:ext uri="{FF2B5EF4-FFF2-40B4-BE49-F238E27FC236}">
                <a16:creationId xmlns:a16="http://schemas.microsoft.com/office/drawing/2014/main" id="{178E787B-52B8-4C2D-990C-5182FEA42B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925" y="0"/>
            <a:ext cx="2015505" cy="20155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Ã©sultat de recherche d'images pour &quot;danser&quot;">
            <a:extLst>
              <a:ext uri="{FF2B5EF4-FFF2-40B4-BE49-F238E27FC236}">
                <a16:creationId xmlns:a16="http://schemas.microsoft.com/office/drawing/2014/main" id="{312127EE-1CA0-47B2-A8A4-B8E175B008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88840"/>
            <a:ext cx="2389916" cy="184023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associÃ©e">
            <a:extLst>
              <a:ext uri="{FF2B5EF4-FFF2-40B4-BE49-F238E27FC236}">
                <a16:creationId xmlns:a16="http://schemas.microsoft.com/office/drawing/2014/main" id="{F57C84B7-02EE-49E9-BA09-46B5EAC555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0145" y="5183144"/>
            <a:ext cx="2513855" cy="167485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associÃ©e">
            <a:extLst>
              <a:ext uri="{FF2B5EF4-FFF2-40B4-BE49-F238E27FC236}">
                <a16:creationId xmlns:a16="http://schemas.microsoft.com/office/drawing/2014/main" id="{41C71AE7-58BB-4788-852E-CC4F9E74D0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015" y="1991489"/>
            <a:ext cx="2397646" cy="239764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logo huy sud.PNG">
            <a:extLst>
              <a:ext uri="{FF2B5EF4-FFF2-40B4-BE49-F238E27FC236}">
                <a16:creationId xmlns:a16="http://schemas.microsoft.com/office/drawing/2014/main" id="{3D74C258-04A4-4A74-8B18-005F6B25A6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Tree>
    <p:extLst>
      <p:ext uri="{BB962C8B-B14F-4D97-AF65-F5344CB8AC3E}">
        <p14:creationId xmlns:p14="http://schemas.microsoft.com/office/powerpoint/2010/main" val="384236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dirty="0"/>
              <a:t>Education physique</a:t>
            </a:r>
          </a:p>
        </p:txBody>
      </p:sp>
      <p:sp>
        <p:nvSpPr>
          <p:cNvPr id="3" name="Espace réservé du texte 2"/>
          <p:cNvSpPr>
            <a:spLocks noGrp="1"/>
          </p:cNvSpPr>
          <p:nvPr>
            <p:ph type="body" idx="4294967295"/>
          </p:nvPr>
        </p:nvSpPr>
        <p:spPr>
          <a:xfrm>
            <a:off x="470693" y="2772477"/>
            <a:ext cx="8202613" cy="3608851"/>
          </a:xfrm>
          <a:solidFill>
            <a:srgbClr val="FF99FF"/>
          </a:solidFill>
        </p:spPr>
        <p:txBody>
          <a:bodyPr>
            <a:normAutofit/>
          </a:bodyPr>
          <a:lstStyle/>
          <a:p>
            <a:r>
              <a:rPr lang="fr-BE" dirty="0"/>
              <a:t>En primaire, le cours d’éducation physique est </a:t>
            </a:r>
            <a:r>
              <a:rPr lang="fr-BE" b="1" u="sng" dirty="0"/>
              <a:t>obligatoire</a:t>
            </a:r>
            <a:r>
              <a:rPr lang="fr-BE" dirty="0"/>
              <a:t>. </a:t>
            </a:r>
          </a:p>
          <a:p>
            <a:r>
              <a:rPr lang="fr-BE" dirty="0"/>
              <a:t>Il est dispensé à raison de 1 période par semaine. L’équipement requis est le tee-shirt blanc, un short (ou legging) foncé et des sandales de gym. </a:t>
            </a:r>
          </a:p>
          <a:p>
            <a:r>
              <a:rPr lang="fr-BE" dirty="0"/>
              <a:t>En 1</a:t>
            </a:r>
            <a:r>
              <a:rPr lang="fr-BE" baseline="30000" dirty="0"/>
              <a:t>ère</a:t>
            </a:r>
            <a:r>
              <a:rPr lang="fr-BE" dirty="0"/>
              <a:t> primaire, le sac de gymnastique retourne à la maison uniquement la semaine précédent les congés.</a:t>
            </a:r>
            <a:endParaRPr lang="fr-BE" sz="1800" dirty="0"/>
          </a:p>
          <a:p>
            <a:r>
              <a:rPr lang="fr-BE" dirty="0"/>
              <a:t>Une semaine sur 2, deux périodes seront consacrées à la natation à la piscine communale de Huy (entrée 1,50€). Le déplacement est gratuit avec un car de la Ville de Huy. Les filles doivent attacher leurs cheveux et porter un bonnet.</a:t>
            </a:r>
            <a:endParaRPr lang="fr-BE" sz="1800" dirty="0"/>
          </a:p>
          <a:p>
            <a:pPr marL="1124712" lvl="7" indent="0" algn="just">
              <a:buNone/>
            </a:pPr>
            <a:endParaRPr lang="fr-BE" dirty="0"/>
          </a:p>
        </p:txBody>
      </p:sp>
      <p:pic>
        <p:nvPicPr>
          <p:cNvPr id="9" name="Image 8" descr="logo huy sud.PNG">
            <a:extLst>
              <a:ext uri="{FF2B5EF4-FFF2-40B4-BE49-F238E27FC236}">
                <a16:creationId xmlns:a16="http://schemas.microsoft.com/office/drawing/2014/main" id="{3D74C258-04A4-4A74-8B18-005F6B25A6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13314" name="Picture 2" descr="RÃ©sultat de recherche d'images pour &quot;Ã©ducation physique&quot;">
            <a:extLst>
              <a:ext uri="{FF2B5EF4-FFF2-40B4-BE49-F238E27FC236}">
                <a16:creationId xmlns:a16="http://schemas.microsoft.com/office/drawing/2014/main" id="{8650AE22-3901-4918-ADC1-B42546629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713" y="4583"/>
            <a:ext cx="2228150" cy="189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902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sz="6000" dirty="0">
                <a:latin typeface="+mn-lt"/>
              </a:rPr>
              <a:t>Repas chauds</a:t>
            </a:r>
          </a:p>
        </p:txBody>
      </p:sp>
      <p:sp>
        <p:nvSpPr>
          <p:cNvPr id="3" name="Espace réservé du contenu 2"/>
          <p:cNvSpPr>
            <a:spLocks noGrp="1"/>
          </p:cNvSpPr>
          <p:nvPr>
            <p:ph type="body" sz="half" idx="4294967295"/>
          </p:nvPr>
        </p:nvSpPr>
        <p:spPr>
          <a:xfrm>
            <a:off x="467544" y="1988840"/>
            <a:ext cx="8281987" cy="3960813"/>
          </a:xfrm>
          <a:solidFill>
            <a:schemeClr val="accent1">
              <a:lumMod val="60000"/>
              <a:lumOff val="40000"/>
            </a:schemeClr>
          </a:solidFill>
        </p:spPr>
        <p:txBody>
          <a:bodyPr>
            <a:normAutofit/>
          </a:bodyPr>
          <a:lstStyle/>
          <a:p>
            <a:pPr algn="just"/>
            <a:endParaRPr lang="fr-BE" dirty="0"/>
          </a:p>
          <a:p>
            <a:pPr algn="just"/>
            <a:r>
              <a:rPr lang="fr-BE" sz="3600" dirty="0"/>
              <a:t>                      3,50 € le repas</a:t>
            </a:r>
          </a:p>
          <a:p>
            <a:pPr algn="just"/>
            <a:r>
              <a:rPr lang="fr-FR" sz="3600" b="1" dirty="0"/>
              <a:t>Le LUNDI qui précède</a:t>
            </a:r>
            <a:r>
              <a:rPr lang="fr-FR" sz="3600" dirty="0"/>
              <a:t>, glisser l’argent équivalant au nombre de repas pris pour la semaine suivante dans une enveloppe et le remettre au titulaire de la classe.</a:t>
            </a:r>
          </a:p>
          <a:p>
            <a:pPr algn="just"/>
            <a:endParaRPr lang="fr-BE" dirty="0"/>
          </a:p>
        </p:txBody>
      </p:sp>
      <p:pic>
        <p:nvPicPr>
          <p:cNvPr id="5" name="Image 4" descr="logo huy sud.PNG">
            <a:extLst>
              <a:ext uri="{FF2B5EF4-FFF2-40B4-BE49-F238E27FC236}">
                <a16:creationId xmlns:a16="http://schemas.microsoft.com/office/drawing/2014/main" id="{3A75474C-561C-4027-AD02-0906F3C94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10242" name="Picture 2" descr="RÃ©sultat de recherche d'images pour &quot;cantine scolaire&quot;">
            <a:extLst>
              <a:ext uri="{FF2B5EF4-FFF2-40B4-BE49-F238E27FC236}">
                <a16:creationId xmlns:a16="http://schemas.microsoft.com/office/drawing/2014/main" id="{5704228E-F59D-4122-B559-7C9844F7D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07811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61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716EF-291E-4523-9880-F8FDBA8ACF89}"/>
              </a:ext>
            </a:extLst>
          </p:cNvPr>
          <p:cNvSpPr>
            <a:spLocks noGrp="1"/>
          </p:cNvSpPr>
          <p:nvPr>
            <p:ph type="title"/>
          </p:nvPr>
        </p:nvSpPr>
        <p:spPr>
          <a:solidFill>
            <a:srgbClr val="FF00FF"/>
          </a:solidFill>
        </p:spPr>
        <p:txBody>
          <a:bodyPr>
            <a:normAutofit/>
          </a:bodyPr>
          <a:lstStyle/>
          <a:p>
            <a:pPr algn="ctr"/>
            <a:r>
              <a:rPr lang="fr-BE" sz="6600" dirty="0"/>
              <a:t>La CANTINE</a:t>
            </a:r>
          </a:p>
        </p:txBody>
      </p:sp>
      <p:pic>
        <p:nvPicPr>
          <p:cNvPr id="3" name="Image 2" descr="logo huy sud.PNG">
            <a:extLst>
              <a:ext uri="{FF2B5EF4-FFF2-40B4-BE49-F238E27FC236}">
                <a16:creationId xmlns:a16="http://schemas.microsoft.com/office/drawing/2014/main" id="{9B0771C6-FB3E-4F94-8C89-72DFB50F6D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4" name="ZoneTexte 3">
            <a:extLst>
              <a:ext uri="{FF2B5EF4-FFF2-40B4-BE49-F238E27FC236}">
                <a16:creationId xmlns:a16="http://schemas.microsoft.com/office/drawing/2014/main" id="{8936941E-D1FE-4016-A8EC-D487B37D0644}"/>
              </a:ext>
            </a:extLst>
          </p:cNvPr>
          <p:cNvSpPr txBox="1"/>
          <p:nvPr/>
        </p:nvSpPr>
        <p:spPr>
          <a:xfrm>
            <a:off x="467544" y="2708920"/>
            <a:ext cx="7200800" cy="3108543"/>
          </a:xfrm>
          <a:prstGeom prst="rect">
            <a:avLst/>
          </a:prstGeom>
          <a:noFill/>
        </p:spPr>
        <p:txBody>
          <a:bodyPr wrap="square" rtlCol="0">
            <a:spAutoFit/>
          </a:bodyPr>
          <a:lstStyle/>
          <a:p>
            <a:pPr marL="457200" indent="-457200">
              <a:buFont typeface="Arial" panose="020B0604020202020204" pitchFamily="34" charset="0"/>
              <a:buChar char="•"/>
            </a:pPr>
            <a:r>
              <a:rPr lang="fr-BE" sz="2800" dirty="0"/>
              <a:t>Tous les jours pendant la récréation du matin </a:t>
            </a:r>
          </a:p>
          <a:p>
            <a:pPr marL="457200" indent="-457200">
              <a:buFont typeface="Arial" panose="020B0604020202020204" pitchFamily="34" charset="0"/>
              <a:buChar char="•"/>
            </a:pPr>
            <a:r>
              <a:rPr lang="fr-BE" sz="2800" dirty="0"/>
              <a:t>Produits laitiers</a:t>
            </a:r>
          </a:p>
          <a:p>
            <a:pPr marL="457200" indent="-457200">
              <a:buFont typeface="Arial" panose="020B0604020202020204" pitchFamily="34" charset="0"/>
              <a:buChar char="•"/>
            </a:pPr>
            <a:r>
              <a:rPr lang="fr-BE" sz="2800" dirty="0"/>
              <a:t>Friandises</a:t>
            </a:r>
          </a:p>
          <a:p>
            <a:pPr marL="457200" indent="-457200">
              <a:buFont typeface="Arial" panose="020B0604020202020204" pitchFamily="34" charset="0"/>
              <a:buChar char="•"/>
            </a:pPr>
            <a:r>
              <a:rPr lang="fr-BE" sz="2800" dirty="0"/>
              <a:t>Fruits</a:t>
            </a:r>
          </a:p>
          <a:p>
            <a:pPr marL="457200" indent="-457200">
              <a:buFont typeface="Arial" panose="020B0604020202020204" pitchFamily="34" charset="0"/>
              <a:buChar char="•"/>
            </a:pPr>
            <a:r>
              <a:rPr lang="fr-BE" sz="2800" dirty="0"/>
              <a:t>Eau plate/ </a:t>
            </a:r>
            <a:r>
              <a:rPr lang="fr-BE" sz="2800" dirty="0" err="1"/>
              <a:t>caprisun</a:t>
            </a:r>
            <a:r>
              <a:rPr lang="fr-BE" sz="2800" dirty="0"/>
              <a:t> et jus d’orange</a:t>
            </a:r>
          </a:p>
          <a:p>
            <a:endParaRPr lang="fr-BE" sz="2800" dirty="0"/>
          </a:p>
          <a:p>
            <a:r>
              <a:rPr lang="fr-BE" sz="2800" dirty="0"/>
              <a:t>0,30€ à 0,70€</a:t>
            </a:r>
          </a:p>
        </p:txBody>
      </p:sp>
      <p:pic>
        <p:nvPicPr>
          <p:cNvPr id="17410" name="Picture 2" descr="RÃ©sultat de recherche d'images pour &quot;cantine scolaire&quot;">
            <a:extLst>
              <a:ext uri="{FF2B5EF4-FFF2-40B4-BE49-F238E27FC236}">
                <a16:creationId xmlns:a16="http://schemas.microsoft.com/office/drawing/2014/main" id="{E11D91C5-DFA0-43C2-B931-8DA90D9E6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390" y="3954484"/>
            <a:ext cx="2935610" cy="293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26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76350" y="107464"/>
            <a:ext cx="8553778" cy="1737360"/>
          </a:xfrm>
        </p:spPr>
        <p:txBody>
          <a:bodyPr>
            <a:normAutofit/>
          </a:bodyPr>
          <a:lstStyle/>
          <a:p>
            <a:pPr algn="ctr"/>
            <a:r>
              <a:rPr lang="fr-BE" sz="3600" dirty="0">
                <a:latin typeface="+mn-lt"/>
              </a:rPr>
              <a:t>Organisation </a:t>
            </a:r>
            <a:br>
              <a:rPr lang="fr-BE" dirty="0">
                <a:latin typeface="+mn-lt"/>
              </a:rPr>
            </a:br>
            <a:r>
              <a:rPr lang="fr-BE" sz="3600" dirty="0">
                <a:latin typeface="+mn-lt"/>
              </a:rPr>
              <a:t>la sortie des cours</a:t>
            </a:r>
          </a:p>
        </p:txBody>
      </p:sp>
      <p:graphicFrame>
        <p:nvGraphicFramePr>
          <p:cNvPr id="10" name="Espace réservé du contenu 9">
            <a:extLst>
              <a:ext uri="{FF2B5EF4-FFF2-40B4-BE49-F238E27FC236}">
                <a16:creationId xmlns:a16="http://schemas.microsoft.com/office/drawing/2014/main" id="{97DC6710-B31F-4D66-B3B4-80F5712E7237}"/>
              </a:ext>
            </a:extLst>
          </p:cNvPr>
          <p:cNvGraphicFramePr>
            <a:graphicFrameLocks noGrp="1"/>
          </p:cNvGraphicFramePr>
          <p:nvPr>
            <p:ph idx="1"/>
            <p:extLst>
              <p:ext uri="{D42A27DB-BD31-4B8C-83A1-F6EECF244321}">
                <p14:modId xmlns:p14="http://schemas.microsoft.com/office/powerpoint/2010/main" val="223222621"/>
              </p:ext>
            </p:extLst>
          </p:nvPr>
        </p:nvGraphicFramePr>
        <p:xfrm>
          <a:off x="2467927" y="1844824"/>
          <a:ext cx="6424553" cy="4388413"/>
        </p:xfrm>
        <a:graphic>
          <a:graphicData uri="http://schemas.openxmlformats.org/drawingml/2006/table">
            <a:tbl>
              <a:tblPr firstRow="1" firstCol="1" lastRow="1" lastCol="1" bandRow="1" bandCol="1"/>
              <a:tblGrid>
                <a:gridCol w="1939823">
                  <a:extLst>
                    <a:ext uri="{9D8B030D-6E8A-4147-A177-3AD203B41FA5}">
                      <a16:colId xmlns:a16="http://schemas.microsoft.com/office/drawing/2014/main" val="3586348223"/>
                    </a:ext>
                  </a:extLst>
                </a:gridCol>
                <a:gridCol w="841052">
                  <a:extLst>
                    <a:ext uri="{9D8B030D-6E8A-4147-A177-3AD203B41FA5}">
                      <a16:colId xmlns:a16="http://schemas.microsoft.com/office/drawing/2014/main" val="3414235263"/>
                    </a:ext>
                  </a:extLst>
                </a:gridCol>
                <a:gridCol w="841052">
                  <a:extLst>
                    <a:ext uri="{9D8B030D-6E8A-4147-A177-3AD203B41FA5}">
                      <a16:colId xmlns:a16="http://schemas.microsoft.com/office/drawing/2014/main" val="1306239948"/>
                    </a:ext>
                  </a:extLst>
                </a:gridCol>
                <a:gridCol w="933989">
                  <a:extLst>
                    <a:ext uri="{9D8B030D-6E8A-4147-A177-3AD203B41FA5}">
                      <a16:colId xmlns:a16="http://schemas.microsoft.com/office/drawing/2014/main" val="3357735664"/>
                    </a:ext>
                  </a:extLst>
                </a:gridCol>
                <a:gridCol w="841052">
                  <a:extLst>
                    <a:ext uri="{9D8B030D-6E8A-4147-A177-3AD203B41FA5}">
                      <a16:colId xmlns:a16="http://schemas.microsoft.com/office/drawing/2014/main" val="3338423879"/>
                    </a:ext>
                  </a:extLst>
                </a:gridCol>
                <a:gridCol w="1027585">
                  <a:extLst>
                    <a:ext uri="{9D8B030D-6E8A-4147-A177-3AD203B41FA5}">
                      <a16:colId xmlns:a16="http://schemas.microsoft.com/office/drawing/2014/main" val="1249913408"/>
                    </a:ext>
                  </a:extLst>
                </a:gridCol>
              </a:tblGrid>
              <a:tr h="251687">
                <a:tc>
                  <a:txBody>
                    <a:bodyPr/>
                    <a:lstStyle/>
                    <a:p>
                      <a:pPr algn="just">
                        <a:spcAft>
                          <a:spcPts val="0"/>
                        </a:spcAft>
                      </a:pPr>
                      <a:r>
                        <a:rPr lang="fr-FR" sz="1000" dirty="0">
                          <a:effectLst/>
                          <a:latin typeface="Comic Sans MS" panose="030F0702030302020204" pitchFamily="66" charset="0"/>
                          <a:ea typeface="Times New Roman" panose="02020603050405020304" pitchFamily="18" charset="0"/>
                          <a:cs typeface="Arial" panose="020B0604020202020204" pitchFamily="34"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lundi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mardi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mercredi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jeudi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vendredi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81360951"/>
                  </a:ext>
                </a:extLst>
              </a:tr>
              <a:tr h="509494">
                <a:tc>
                  <a:txBody>
                    <a:bodyPr/>
                    <a:lstStyle/>
                    <a:p>
                      <a:pPr algn="just">
                        <a:spcAft>
                          <a:spcPts val="0"/>
                        </a:spcAft>
                      </a:pPr>
                      <a:r>
                        <a:rPr lang="fr-FR" sz="1200" dirty="0">
                          <a:effectLst/>
                          <a:latin typeface="Comic Sans MS" panose="030F0702030302020204" pitchFamily="66" charset="0"/>
                          <a:ea typeface="Times New Roman" panose="02020603050405020304" pitchFamily="18" charset="0"/>
                          <a:cs typeface="Arial" panose="020B0604020202020204" pitchFamily="34" charset="0"/>
                        </a:rPr>
                        <a:t>Je rentre seul(e) à la maison.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 NON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NON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NON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NON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NON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20748359"/>
                  </a:ext>
                </a:extLst>
              </a:tr>
              <a:tr h="606971">
                <a:tc>
                  <a:txBody>
                    <a:bodyPr/>
                    <a:lstStyle/>
                    <a:p>
                      <a:pPr algn="just">
                        <a:spcAft>
                          <a:spcPts val="0"/>
                        </a:spcAft>
                      </a:pPr>
                      <a:r>
                        <a:rPr lang="fr-FR" sz="1200" dirty="0">
                          <a:effectLst/>
                          <a:latin typeface="Comic Sans MS" panose="030F0702030302020204" pitchFamily="66" charset="0"/>
                          <a:ea typeface="Times New Roman" panose="02020603050405020304" pitchFamily="18" charset="0"/>
                          <a:cs typeface="Arial" panose="020B0604020202020204" pitchFamily="34" charset="0"/>
                        </a:rPr>
                        <a:t>Je rentre accompagné(e) à la maison.</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12705833"/>
                  </a:ext>
                </a:extLst>
              </a:tr>
              <a:tr h="503377">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 rentre à la maison en bus.</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46051871"/>
                  </a:ext>
                </a:extLst>
              </a:tr>
              <a:tr h="503377">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 vais à l’étude à partir de 15h45.</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 OUI</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OUI</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OUI</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OUI</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dirty="0">
                          <a:effectLst/>
                          <a:latin typeface="Arial" panose="020B0604020202020204" pitchFamily="34" charset="0"/>
                          <a:ea typeface="Times New Roman" panose="02020603050405020304" pitchFamily="18" charset="0"/>
                        </a:rPr>
                        <a:t>OUI</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3643449"/>
                  </a:ext>
                </a:extLst>
              </a:tr>
              <a:tr h="503377">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 reste à la garderie à partir de 16h45.</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13211459"/>
                  </a:ext>
                </a:extLst>
              </a:tr>
              <a:tr h="1006753">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 vais aux activités organisées par </a:t>
                      </a:r>
                      <a:endParaRPr lang="fr-BE" sz="1200">
                        <a:effectLst/>
                        <a:latin typeface="Times New Roman" panose="02020603050405020304" pitchFamily="18" charset="0"/>
                        <a:ea typeface="Times New Roman" panose="02020603050405020304" pitchFamily="18" charset="0"/>
                      </a:endParaRPr>
                    </a:p>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 Les Goélands » avec Damien.</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28109391"/>
                  </a:ext>
                </a:extLst>
              </a:tr>
              <a:tr h="503377">
                <a:tc>
                  <a:txBody>
                    <a:bodyPr/>
                    <a:lstStyle/>
                    <a:p>
                      <a:pPr algn="just">
                        <a:spcAft>
                          <a:spcPts val="0"/>
                        </a:spcAft>
                      </a:pPr>
                      <a:r>
                        <a:rPr lang="fr-FR" sz="1200">
                          <a:effectLst/>
                          <a:latin typeface="Comic Sans MS" panose="030F0702030302020204" pitchFamily="66" charset="0"/>
                          <a:ea typeface="Times New Roman" panose="02020603050405020304" pitchFamily="18" charset="0"/>
                          <a:cs typeface="Arial" panose="020B0604020202020204" pitchFamily="34" charset="0"/>
                        </a:rPr>
                        <a:t>Je vais aux activités du mercredi après-midi.</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a:effectLst/>
                          <a:latin typeface="Arial" panose="020B0604020202020204" pitchFamily="34" charset="0"/>
                          <a:ea typeface="Times New Roman" panose="02020603050405020304" pitchFamily="18" charset="0"/>
                        </a:rPr>
                        <a:t> </a:t>
                      </a:r>
                      <a:endParaRPr lang="fr-B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43373940"/>
                  </a:ext>
                </a:extLst>
              </a:tr>
            </a:tbl>
          </a:graphicData>
        </a:graphic>
      </p:graphicFrame>
      <p:sp>
        <p:nvSpPr>
          <p:cNvPr id="4" name="Espace réservé du texte 3"/>
          <p:cNvSpPr>
            <a:spLocks noGrp="1"/>
          </p:cNvSpPr>
          <p:nvPr>
            <p:ph type="body" sz="half" idx="2"/>
          </p:nvPr>
        </p:nvSpPr>
        <p:spPr>
          <a:xfrm>
            <a:off x="277807" y="2276872"/>
            <a:ext cx="1886272" cy="4628728"/>
          </a:xfrm>
        </p:spPr>
        <p:txBody>
          <a:bodyPr>
            <a:normAutofit/>
          </a:bodyPr>
          <a:lstStyle/>
          <a:p>
            <a:r>
              <a:rPr lang="fr-BE" dirty="0"/>
              <a:t>Ce document doit rester continuellement dans la farde d’informations. Toute modification à la sortie des cours doit être signalée via le JDC. Il est important d’avertir votre enfant.</a:t>
            </a:r>
          </a:p>
        </p:txBody>
      </p:sp>
      <p:sp>
        <p:nvSpPr>
          <p:cNvPr id="11" name="Rectangle 2">
            <a:extLst>
              <a:ext uri="{FF2B5EF4-FFF2-40B4-BE49-F238E27FC236}">
                <a16:creationId xmlns:a16="http://schemas.microsoft.com/office/drawing/2014/main" id="{15EACFEE-3B9C-4C7D-9A85-EDDE4CF838B1}"/>
              </a:ext>
            </a:extLst>
          </p:cNvPr>
          <p:cNvSpPr>
            <a:spLocks noChangeArrowheads="1"/>
          </p:cNvSpPr>
          <p:nvPr/>
        </p:nvSpPr>
        <p:spPr bwMode="auto">
          <a:xfrm>
            <a:off x="0" y="-65111"/>
            <a:ext cx="9491488" cy="58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7" name="Image 6" descr="logo huy sud.PNG">
            <a:extLst>
              <a:ext uri="{FF2B5EF4-FFF2-40B4-BE49-F238E27FC236}">
                <a16:creationId xmlns:a16="http://schemas.microsoft.com/office/drawing/2014/main" id="{1D6A9E9F-3B76-4F3B-A8A8-9645638AD2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Tree>
    <p:extLst>
      <p:ext uri="{BB962C8B-B14F-4D97-AF65-F5344CB8AC3E}">
        <p14:creationId xmlns:p14="http://schemas.microsoft.com/office/powerpoint/2010/main" val="1623352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17943"/>
            <a:ext cx="7290054" cy="1499616"/>
          </a:xfrm>
          <a:solidFill>
            <a:srgbClr val="CCFFFF"/>
          </a:solidFill>
          <a:effectLst>
            <a:outerShdw blurRad="50800" dist="50800" dir="5400000" algn="ctr" rotWithShape="0">
              <a:schemeClr val="accent4">
                <a:lumMod val="20000"/>
                <a:lumOff val="80000"/>
              </a:schemeClr>
            </a:outerShdw>
          </a:effectLst>
        </p:spPr>
        <p:txBody>
          <a:bodyPr>
            <a:normAutofit/>
          </a:bodyPr>
          <a:lstStyle/>
          <a:p>
            <a:pPr algn="ctr"/>
            <a:r>
              <a:rPr lang="fr-BE" sz="5400" dirty="0">
                <a:latin typeface="+mn-lt"/>
              </a:rPr>
              <a:t>Etude dirigée</a:t>
            </a:r>
          </a:p>
        </p:txBody>
      </p:sp>
      <p:sp>
        <p:nvSpPr>
          <p:cNvPr id="3" name="Espace réservé du contenu 2"/>
          <p:cNvSpPr>
            <a:spLocks noGrp="1"/>
          </p:cNvSpPr>
          <p:nvPr>
            <p:ph sz="half" idx="1"/>
          </p:nvPr>
        </p:nvSpPr>
        <p:spPr>
          <a:xfrm>
            <a:off x="638175" y="1836702"/>
            <a:ext cx="3886200" cy="1911441"/>
          </a:xfrm>
        </p:spPr>
        <p:txBody>
          <a:bodyPr>
            <a:normAutofit lnSpcReduction="10000"/>
          </a:bodyPr>
          <a:lstStyle/>
          <a:p>
            <a:r>
              <a:rPr lang="fr-BE" sz="2000" dirty="0"/>
              <a:t>1</a:t>
            </a:r>
            <a:r>
              <a:rPr lang="fr-BE" baseline="30000" dirty="0"/>
              <a:t>ère</a:t>
            </a:r>
            <a:r>
              <a:rPr lang="fr-BE" sz="2000" dirty="0"/>
              <a:t> et 2</a:t>
            </a:r>
            <a:r>
              <a:rPr lang="fr-BE" sz="2000" baseline="30000" dirty="0"/>
              <a:t>e  </a:t>
            </a:r>
            <a:r>
              <a:rPr lang="fr-BE" sz="2000" dirty="0"/>
              <a:t>année</a:t>
            </a:r>
          </a:p>
          <a:p>
            <a:pPr marL="0" indent="0">
              <a:buNone/>
            </a:pPr>
            <a:r>
              <a:rPr lang="fr-BE" sz="2000" dirty="0"/>
              <a:t>15h45 =&gt; 16h15 avec Mme Nathalie dans la classe de </a:t>
            </a:r>
            <a:r>
              <a:rPr lang="fr-BE" sz="2000" dirty="0" err="1"/>
              <a:t>Mevrouw</a:t>
            </a:r>
            <a:r>
              <a:rPr lang="fr-BE" sz="2000" dirty="0"/>
              <a:t> Wanda.</a:t>
            </a:r>
          </a:p>
        </p:txBody>
      </p:sp>
      <p:sp>
        <p:nvSpPr>
          <p:cNvPr id="4" name="Espace réservé du contenu 3"/>
          <p:cNvSpPr>
            <a:spLocks noGrp="1"/>
          </p:cNvSpPr>
          <p:nvPr>
            <p:ph sz="half" idx="2"/>
          </p:nvPr>
        </p:nvSpPr>
        <p:spPr>
          <a:xfrm>
            <a:off x="5586794" y="2225054"/>
            <a:ext cx="3144027" cy="1559091"/>
          </a:xfrm>
        </p:spPr>
        <p:txBody>
          <a:bodyPr>
            <a:normAutofit lnSpcReduction="10000"/>
          </a:bodyPr>
          <a:lstStyle/>
          <a:p>
            <a:r>
              <a:rPr lang="fr-BE" sz="2000" dirty="0"/>
              <a:t>3</a:t>
            </a:r>
            <a:r>
              <a:rPr lang="fr-BE" sz="2000" baseline="30000" dirty="0"/>
              <a:t>e</a:t>
            </a:r>
            <a:r>
              <a:rPr lang="fr-BE" sz="2000" dirty="0"/>
              <a:t>,4</a:t>
            </a:r>
            <a:r>
              <a:rPr lang="fr-BE" sz="2000" baseline="30000" dirty="0"/>
              <a:t>e</a:t>
            </a:r>
            <a:r>
              <a:rPr lang="fr-BE" sz="2000" dirty="0"/>
              <a:t>,5</a:t>
            </a:r>
            <a:r>
              <a:rPr lang="fr-BE" sz="2000" baseline="30000" dirty="0"/>
              <a:t>e</a:t>
            </a:r>
            <a:r>
              <a:rPr lang="fr-BE" sz="2000" dirty="0"/>
              <a:t> et 6</a:t>
            </a:r>
            <a:r>
              <a:rPr lang="fr-BE" sz="2000" baseline="30000" dirty="0"/>
              <a:t>e</a:t>
            </a:r>
            <a:r>
              <a:rPr lang="fr-BE" sz="2000" dirty="0"/>
              <a:t> année</a:t>
            </a:r>
          </a:p>
          <a:p>
            <a:pPr marL="0" indent="0">
              <a:buNone/>
            </a:pPr>
            <a:r>
              <a:rPr lang="fr-BE" sz="2000" dirty="0"/>
              <a:t>15h45 =&gt; 16h45 avec un titulaire de l’équipe enseignante dans la classe de Madame </a:t>
            </a:r>
            <a:r>
              <a:rPr lang="fr-BE" sz="2000" dirty="0" err="1"/>
              <a:t>Billen</a:t>
            </a:r>
            <a:r>
              <a:rPr lang="fr-BE" sz="2000" dirty="0"/>
              <a:t>.</a:t>
            </a:r>
            <a:endParaRPr lang="fr-BE" dirty="0"/>
          </a:p>
          <a:p>
            <a:pPr marL="0" indent="0">
              <a:buNone/>
            </a:pPr>
            <a:endParaRPr lang="fr-BE" dirty="0"/>
          </a:p>
          <a:p>
            <a:pPr marL="0" indent="0">
              <a:buNone/>
            </a:pPr>
            <a:endParaRPr lang="fr-BE" dirty="0"/>
          </a:p>
        </p:txBody>
      </p:sp>
      <p:sp>
        <p:nvSpPr>
          <p:cNvPr id="5" name="ZoneTexte 4"/>
          <p:cNvSpPr txBox="1"/>
          <p:nvPr/>
        </p:nvSpPr>
        <p:spPr>
          <a:xfrm>
            <a:off x="539552" y="3784145"/>
            <a:ext cx="8064896" cy="1815882"/>
          </a:xfrm>
          <a:prstGeom prst="rect">
            <a:avLst/>
          </a:prstGeom>
          <a:solidFill>
            <a:srgbClr val="CCFFFF"/>
          </a:solidFill>
        </p:spPr>
        <p:txBody>
          <a:bodyPr wrap="square" rtlCol="0">
            <a:spAutoFit/>
          </a:bodyPr>
          <a:lstStyle/>
          <a:p>
            <a:r>
              <a:rPr lang="fr-BE" sz="2800" dirty="0"/>
              <a:t>Un « v » sera inscrit à côté de chaque leçon ou devoir qui aura été vérifié. Si les enfants ne restent pas jusqu’à 16h15, ils se rendent à la garderie avec Monica (cour de récréation ou le réfectoire).</a:t>
            </a:r>
          </a:p>
        </p:txBody>
      </p:sp>
      <p:pic>
        <p:nvPicPr>
          <p:cNvPr id="7" name="Image 6" descr="logo huy sud.PNG">
            <a:extLst>
              <a:ext uri="{FF2B5EF4-FFF2-40B4-BE49-F238E27FC236}">
                <a16:creationId xmlns:a16="http://schemas.microsoft.com/office/drawing/2014/main" id="{A18B6268-A5FC-4538-829D-6458D59672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11266" name="Picture 2" descr="RÃ©sultat de recherche d'images pour &quot;Ã©tudier&quot;">
            <a:extLst>
              <a:ext uri="{FF2B5EF4-FFF2-40B4-BE49-F238E27FC236}">
                <a16:creationId xmlns:a16="http://schemas.microsoft.com/office/drawing/2014/main" id="{E5553810-B3E6-454E-870D-1F050CB88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5323588"/>
            <a:ext cx="2195736" cy="149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5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95024" y="494595"/>
            <a:ext cx="7290054" cy="1499616"/>
          </a:xfrm>
        </p:spPr>
        <p:txBody>
          <a:bodyPr>
            <a:normAutofit/>
          </a:bodyPr>
          <a:lstStyle/>
          <a:p>
            <a:r>
              <a:rPr lang="fr-BE" dirty="0"/>
              <a:t>Les valeurs de notre établissement </a:t>
            </a:r>
          </a:p>
        </p:txBody>
      </p:sp>
      <p:sp>
        <p:nvSpPr>
          <p:cNvPr id="5" name="Espace réservé du texte 4"/>
          <p:cNvSpPr>
            <a:spLocks noGrp="1"/>
          </p:cNvSpPr>
          <p:nvPr>
            <p:ph type="body" idx="1"/>
          </p:nvPr>
        </p:nvSpPr>
        <p:spPr>
          <a:xfrm>
            <a:off x="2788838" y="5098444"/>
            <a:ext cx="3886200" cy="933450"/>
          </a:xfrm>
        </p:spPr>
        <p:txBody>
          <a:bodyPr>
            <a:normAutofit/>
          </a:bodyPr>
          <a:lstStyle/>
          <a:p>
            <a:pPr algn="ctr"/>
            <a:r>
              <a:rPr lang="fr-BE" sz="3200" b="1" dirty="0">
                <a:solidFill>
                  <a:schemeClr val="accent1">
                    <a:lumMod val="60000"/>
                    <a:lumOff val="40000"/>
                  </a:schemeClr>
                </a:solidFill>
                <a:latin typeface="Ink Free" panose="03080402000500000000" pitchFamily="66" charset="0"/>
              </a:rPr>
              <a:t>Solidarité</a:t>
            </a:r>
          </a:p>
        </p:txBody>
      </p:sp>
      <p:sp>
        <p:nvSpPr>
          <p:cNvPr id="3" name="Espace réservé du contenu 2"/>
          <p:cNvSpPr>
            <a:spLocks noGrp="1"/>
          </p:cNvSpPr>
          <p:nvPr>
            <p:ph sz="half" idx="2"/>
          </p:nvPr>
        </p:nvSpPr>
        <p:spPr>
          <a:xfrm>
            <a:off x="1547664" y="3501008"/>
            <a:ext cx="1484993" cy="505272"/>
          </a:xfrm>
        </p:spPr>
        <p:txBody>
          <a:bodyPr>
            <a:normAutofit/>
          </a:bodyPr>
          <a:lstStyle/>
          <a:p>
            <a:pPr marL="0" indent="0">
              <a:spcAft>
                <a:spcPts val="0"/>
              </a:spcAft>
              <a:buNone/>
            </a:pPr>
            <a:endParaRPr lang="fr-BE" sz="1800" dirty="0">
              <a:latin typeface="Ink Free" panose="03080402000500000000" pitchFamily="66" charset="0"/>
            </a:endParaRPr>
          </a:p>
          <a:p>
            <a:pPr marL="0" indent="0">
              <a:spcAft>
                <a:spcPts val="0"/>
              </a:spcAft>
              <a:buNone/>
            </a:pPr>
            <a:endParaRPr lang="fr-BE" sz="1800" dirty="0">
              <a:latin typeface="Times New Roman"/>
              <a:ea typeface="Times New Roman"/>
            </a:endParaRPr>
          </a:p>
        </p:txBody>
      </p:sp>
      <p:sp>
        <p:nvSpPr>
          <p:cNvPr id="6" name="Espace réservé du texte 5"/>
          <p:cNvSpPr>
            <a:spLocks noGrp="1"/>
          </p:cNvSpPr>
          <p:nvPr>
            <p:ph type="body" sz="quarter" idx="3"/>
          </p:nvPr>
        </p:nvSpPr>
        <p:spPr>
          <a:xfrm>
            <a:off x="7050038" y="3548092"/>
            <a:ext cx="2016224" cy="841527"/>
          </a:xfrm>
        </p:spPr>
        <p:txBody>
          <a:bodyPr>
            <a:normAutofit/>
          </a:bodyPr>
          <a:lstStyle/>
          <a:p>
            <a:r>
              <a:rPr lang="fr-BE" sz="3200" b="1" dirty="0">
                <a:solidFill>
                  <a:schemeClr val="accent1">
                    <a:lumMod val="60000"/>
                    <a:lumOff val="40000"/>
                  </a:schemeClr>
                </a:solidFill>
                <a:latin typeface="Ink Free" panose="03080402000500000000" pitchFamily="66" charset="0"/>
              </a:rPr>
              <a:t>Respect</a:t>
            </a:r>
          </a:p>
          <a:p>
            <a:endParaRPr lang="fr-BE" sz="3200" dirty="0">
              <a:latin typeface="Ink Free" panose="03080402000500000000" pitchFamily="66" charset="0"/>
            </a:endParaRPr>
          </a:p>
        </p:txBody>
      </p:sp>
      <p:sp>
        <p:nvSpPr>
          <p:cNvPr id="4" name="Espace réservé du contenu 3"/>
          <p:cNvSpPr>
            <a:spLocks noGrp="1"/>
          </p:cNvSpPr>
          <p:nvPr>
            <p:ph sz="quarter" idx="4"/>
          </p:nvPr>
        </p:nvSpPr>
        <p:spPr>
          <a:xfrm>
            <a:off x="4626351" y="3291340"/>
            <a:ext cx="1216152" cy="577772"/>
          </a:xfrm>
        </p:spPr>
        <p:txBody>
          <a:bodyPr>
            <a:normAutofit/>
          </a:bodyPr>
          <a:lstStyle/>
          <a:p>
            <a:pPr marL="0" indent="0">
              <a:buNone/>
            </a:pPr>
            <a:r>
              <a:rPr lang="fr-FR" sz="1800" b="1" dirty="0">
                <a:latin typeface="Times New Roman" panose="02020603050405020304" pitchFamily="18" charset="0"/>
                <a:cs typeface="Times New Roman" panose="02020603050405020304" pitchFamily="18" charset="0"/>
              </a:rPr>
              <a:t>   </a:t>
            </a:r>
            <a:endParaRPr lang="fr-BE" sz="1800" dirty="0">
              <a:latin typeface="Times New Roman" panose="02020603050405020304" pitchFamily="18" charset="0"/>
              <a:cs typeface="Times New Roman" panose="02020603050405020304" pitchFamily="18" charset="0"/>
            </a:endParaRPr>
          </a:p>
          <a:p>
            <a:pPr marL="0" indent="0">
              <a:buNone/>
            </a:pPr>
            <a:endParaRPr lang="fr-BE" dirty="0"/>
          </a:p>
        </p:txBody>
      </p:sp>
      <p:sp>
        <p:nvSpPr>
          <p:cNvPr id="8" name="Flèche : quatre pointes 7">
            <a:extLst>
              <a:ext uri="{FF2B5EF4-FFF2-40B4-BE49-F238E27FC236}">
                <a16:creationId xmlns:a16="http://schemas.microsoft.com/office/drawing/2014/main" id="{E74CAF9F-2165-454E-8F61-D1FD4B101D08}"/>
              </a:ext>
            </a:extLst>
          </p:cNvPr>
          <p:cNvSpPr/>
          <p:nvPr/>
        </p:nvSpPr>
        <p:spPr>
          <a:xfrm>
            <a:off x="2790147" y="2738405"/>
            <a:ext cx="3672407" cy="226141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a:extLst>
              <a:ext uri="{FF2B5EF4-FFF2-40B4-BE49-F238E27FC236}">
                <a16:creationId xmlns:a16="http://schemas.microsoft.com/office/drawing/2014/main" id="{0CD359CB-E872-435D-961C-E85903972399}"/>
              </a:ext>
            </a:extLst>
          </p:cNvPr>
          <p:cNvSpPr txBox="1"/>
          <p:nvPr/>
        </p:nvSpPr>
        <p:spPr>
          <a:xfrm>
            <a:off x="3491880" y="1913232"/>
            <a:ext cx="2664296" cy="646331"/>
          </a:xfrm>
          <a:prstGeom prst="rect">
            <a:avLst/>
          </a:prstGeom>
          <a:noFill/>
        </p:spPr>
        <p:txBody>
          <a:bodyPr wrap="square" rtlCol="0">
            <a:spAutoFit/>
          </a:bodyPr>
          <a:lstStyle/>
          <a:p>
            <a:r>
              <a:rPr lang="fr-BE" sz="3600" b="1" dirty="0">
                <a:solidFill>
                  <a:schemeClr val="accent1">
                    <a:lumMod val="60000"/>
                    <a:lumOff val="40000"/>
                  </a:schemeClr>
                </a:solidFill>
                <a:latin typeface="Ink Free" panose="03080402000500000000" pitchFamily="66" charset="0"/>
              </a:rPr>
              <a:t>     Ensemble</a:t>
            </a:r>
          </a:p>
        </p:txBody>
      </p:sp>
      <p:sp>
        <p:nvSpPr>
          <p:cNvPr id="12" name="ZoneTexte 11">
            <a:extLst>
              <a:ext uri="{FF2B5EF4-FFF2-40B4-BE49-F238E27FC236}">
                <a16:creationId xmlns:a16="http://schemas.microsoft.com/office/drawing/2014/main" id="{3DC4F14A-318F-4F9C-BBEB-624C5593BE73}"/>
              </a:ext>
            </a:extLst>
          </p:cNvPr>
          <p:cNvSpPr txBox="1"/>
          <p:nvPr/>
        </p:nvSpPr>
        <p:spPr>
          <a:xfrm>
            <a:off x="899592" y="2998952"/>
            <a:ext cx="1512167" cy="584775"/>
          </a:xfrm>
          <a:prstGeom prst="rect">
            <a:avLst/>
          </a:prstGeom>
          <a:noFill/>
        </p:spPr>
        <p:txBody>
          <a:bodyPr wrap="square" rtlCol="0">
            <a:spAutoFit/>
          </a:bodyPr>
          <a:lstStyle/>
          <a:p>
            <a:r>
              <a:rPr lang="fr-BE" sz="3200" b="1" dirty="0">
                <a:solidFill>
                  <a:schemeClr val="accent1">
                    <a:lumMod val="60000"/>
                    <a:lumOff val="40000"/>
                  </a:schemeClr>
                </a:solidFill>
                <a:latin typeface="Ink Free" panose="03080402000500000000" pitchFamily="66" charset="0"/>
              </a:rPr>
              <a:t>  Rigueur</a:t>
            </a:r>
            <a:endParaRPr lang="fr-BE" sz="2400" b="1" dirty="0">
              <a:solidFill>
                <a:schemeClr val="accent1">
                  <a:lumMod val="60000"/>
                  <a:lumOff val="40000"/>
                </a:schemeClr>
              </a:solidFill>
              <a:latin typeface="Ink Free" panose="03080402000500000000" pitchFamily="66" charset="0"/>
            </a:endParaRPr>
          </a:p>
        </p:txBody>
      </p:sp>
      <p:pic>
        <p:nvPicPr>
          <p:cNvPr id="13" name="Image 12" descr="logo huy sud.PNG">
            <a:extLst>
              <a:ext uri="{FF2B5EF4-FFF2-40B4-BE49-F238E27FC236}">
                <a16:creationId xmlns:a16="http://schemas.microsoft.com/office/drawing/2014/main" id="{FD7DDB1E-2EE1-4C04-8A99-787050BED2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Tree>
    <p:extLst>
      <p:ext uri="{BB962C8B-B14F-4D97-AF65-F5344CB8AC3E}">
        <p14:creationId xmlns:p14="http://schemas.microsoft.com/office/powerpoint/2010/main" val="3161756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BA4A6-DC4F-426B-9D2C-3BA39C1E527F}"/>
              </a:ext>
            </a:extLst>
          </p:cNvPr>
          <p:cNvSpPr>
            <a:spLocks noGrp="1"/>
          </p:cNvSpPr>
          <p:nvPr>
            <p:ph type="title"/>
          </p:nvPr>
        </p:nvSpPr>
        <p:spPr>
          <a:solidFill>
            <a:srgbClr val="FFFF00"/>
          </a:solidFill>
        </p:spPr>
        <p:txBody>
          <a:bodyPr/>
          <a:lstStyle/>
          <a:p>
            <a:pPr algn="ctr"/>
            <a:r>
              <a:rPr lang="fr-BE" dirty="0"/>
              <a:t>Les projets</a:t>
            </a:r>
          </a:p>
        </p:txBody>
      </p:sp>
      <p:sp>
        <p:nvSpPr>
          <p:cNvPr id="4" name="Espace réservé du contenu 3">
            <a:extLst>
              <a:ext uri="{FF2B5EF4-FFF2-40B4-BE49-F238E27FC236}">
                <a16:creationId xmlns:a16="http://schemas.microsoft.com/office/drawing/2014/main" id="{8BB73B7B-5DE3-41E9-AE80-859D1EE0ADFE}"/>
              </a:ext>
            </a:extLst>
          </p:cNvPr>
          <p:cNvSpPr>
            <a:spLocks noGrp="1"/>
          </p:cNvSpPr>
          <p:nvPr>
            <p:ph idx="1"/>
          </p:nvPr>
        </p:nvSpPr>
        <p:spPr>
          <a:xfrm>
            <a:off x="2362200" y="1752600"/>
            <a:ext cx="6400800" cy="4916760"/>
          </a:xfrm>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BE" dirty="0"/>
              <a:t>Classe de dépaysement à Bruges.</a:t>
            </a:r>
          </a:p>
          <a:p>
            <a:r>
              <a:rPr lang="fr-BE" dirty="0"/>
              <a:t>Classe de dépaysement à </a:t>
            </a:r>
            <a:r>
              <a:rPr lang="fr-BE" dirty="0" err="1"/>
              <a:t>Engreux</a:t>
            </a:r>
            <a:r>
              <a:rPr lang="fr-BE" dirty="0"/>
              <a:t>.</a:t>
            </a:r>
          </a:p>
          <a:p>
            <a:r>
              <a:rPr lang="fr-BE" dirty="0"/>
              <a:t>Classe de dépaysement à la Panne.</a:t>
            </a:r>
          </a:p>
          <a:p>
            <a:r>
              <a:rPr lang="fr-BE" dirty="0"/>
              <a:t>Participation au projet e-</a:t>
            </a:r>
            <a:r>
              <a:rPr lang="fr-BE" dirty="0" err="1"/>
              <a:t>Twinning</a:t>
            </a:r>
            <a:endParaRPr lang="fr-BE" dirty="0"/>
          </a:p>
          <a:p>
            <a:r>
              <a:rPr lang="fr-BE" dirty="0"/>
              <a:t>Conseil des élèves</a:t>
            </a:r>
          </a:p>
          <a:p>
            <a:r>
              <a:rPr lang="fr-BE" dirty="0"/>
              <a:t>Remédiation</a:t>
            </a:r>
          </a:p>
          <a:p>
            <a:r>
              <a:rPr lang="fr-BE" dirty="0"/>
              <a:t>Ateliers mathématiques</a:t>
            </a:r>
          </a:p>
          <a:p>
            <a:r>
              <a:rPr lang="fr-BE" dirty="0"/>
              <a:t>Plan de pilotage</a:t>
            </a:r>
          </a:p>
          <a:p>
            <a:r>
              <a:rPr lang="fr-BE" dirty="0"/>
              <a:t>Spectacles au Centre Culturel</a:t>
            </a:r>
          </a:p>
          <a:p>
            <a:r>
              <a:rPr lang="fr-BE" dirty="0"/>
              <a:t>Animations pédagogiques de Planète </a:t>
            </a:r>
            <a:r>
              <a:rPr lang="fr-BE" dirty="0" err="1"/>
              <a:t>Momes</a:t>
            </a:r>
            <a:r>
              <a:rPr lang="fr-BE" dirty="0"/>
              <a:t> </a:t>
            </a:r>
          </a:p>
        </p:txBody>
      </p:sp>
      <p:sp>
        <p:nvSpPr>
          <p:cNvPr id="3" name="Espace réservé du texte 2">
            <a:extLst>
              <a:ext uri="{FF2B5EF4-FFF2-40B4-BE49-F238E27FC236}">
                <a16:creationId xmlns:a16="http://schemas.microsoft.com/office/drawing/2014/main" id="{4F3E79FE-E987-4C05-BEEB-55AE01FB387B}"/>
              </a:ext>
            </a:extLst>
          </p:cNvPr>
          <p:cNvSpPr>
            <a:spLocks noGrp="1"/>
          </p:cNvSpPr>
          <p:nvPr>
            <p:ph type="body" sz="half" idx="2"/>
          </p:nvPr>
        </p:nvSpPr>
        <p:spPr>
          <a:xfrm>
            <a:off x="768096" y="2257506"/>
            <a:ext cx="1427640" cy="3762294"/>
          </a:xfrm>
          <a:pattFill prst="ltDnDiag">
            <a:fgClr>
              <a:srgbClr val="FFFF00"/>
            </a:fgClr>
            <a:bgClr>
              <a:schemeClr val="bg1"/>
            </a:bgClr>
          </a:pattFill>
        </p:spPr>
        <p:txBody>
          <a:bodyPr>
            <a:normAutofit/>
          </a:bodyPr>
          <a:lstStyle/>
          <a:p>
            <a:endParaRPr lang="fr-BE" sz="3200" dirty="0"/>
          </a:p>
          <a:p>
            <a:endParaRPr lang="fr-BE" sz="3200" dirty="0"/>
          </a:p>
          <a:p>
            <a:r>
              <a:rPr lang="fr-BE" sz="3200" dirty="0"/>
              <a:t>2018</a:t>
            </a:r>
          </a:p>
          <a:p>
            <a:endParaRPr lang="fr-BE" sz="3200" dirty="0"/>
          </a:p>
          <a:p>
            <a:r>
              <a:rPr lang="fr-BE" sz="3200" dirty="0"/>
              <a:t>2019</a:t>
            </a:r>
          </a:p>
        </p:txBody>
      </p:sp>
      <p:pic>
        <p:nvPicPr>
          <p:cNvPr id="14338" name="Picture 2" descr="RÃ©sultat de recherche d'images pour &quot;avoir des projets&quot;">
            <a:extLst>
              <a:ext uri="{FF2B5EF4-FFF2-40B4-BE49-F238E27FC236}">
                <a16:creationId xmlns:a16="http://schemas.microsoft.com/office/drawing/2014/main" id="{6DCE5BE5-46BE-40CC-A1CA-A5C643F330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524" y="0"/>
            <a:ext cx="273047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logo huy sud.PNG">
            <a:extLst>
              <a:ext uri="{FF2B5EF4-FFF2-40B4-BE49-F238E27FC236}">
                <a16:creationId xmlns:a16="http://schemas.microsoft.com/office/drawing/2014/main" id="{DD4D74FD-D9D2-43DB-A4B7-57343A428F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Tree>
    <p:extLst>
      <p:ext uri="{BB962C8B-B14F-4D97-AF65-F5344CB8AC3E}">
        <p14:creationId xmlns:p14="http://schemas.microsoft.com/office/powerpoint/2010/main" val="468846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607FF13-6F06-4AE5-B00E-043DAB965EF9}"/>
              </a:ext>
            </a:extLst>
          </p:cNvPr>
          <p:cNvPicPr>
            <a:picLocks noChangeAspect="1"/>
          </p:cNvPicPr>
          <p:nvPr/>
        </p:nvPicPr>
        <p:blipFill>
          <a:blip r:embed="rId2"/>
          <a:stretch>
            <a:fillRect/>
          </a:stretch>
        </p:blipFill>
        <p:spPr>
          <a:xfrm>
            <a:off x="2069" y="13711"/>
            <a:ext cx="4429676" cy="6858000"/>
          </a:xfrm>
          <a:prstGeom prst="rect">
            <a:avLst/>
          </a:prstGeom>
        </p:spPr>
      </p:pic>
      <p:pic>
        <p:nvPicPr>
          <p:cNvPr id="3" name="Image 2">
            <a:extLst>
              <a:ext uri="{FF2B5EF4-FFF2-40B4-BE49-F238E27FC236}">
                <a16:creationId xmlns:a16="http://schemas.microsoft.com/office/drawing/2014/main" id="{9EBC6BFA-410E-4856-8527-B6B77632EAED}"/>
              </a:ext>
            </a:extLst>
          </p:cNvPr>
          <p:cNvPicPr>
            <a:picLocks noChangeAspect="1"/>
          </p:cNvPicPr>
          <p:nvPr/>
        </p:nvPicPr>
        <p:blipFill>
          <a:blip r:embed="rId3"/>
          <a:stretch>
            <a:fillRect/>
          </a:stretch>
        </p:blipFill>
        <p:spPr>
          <a:xfrm>
            <a:off x="4677491" y="0"/>
            <a:ext cx="4355906" cy="6858000"/>
          </a:xfrm>
          <a:prstGeom prst="rect">
            <a:avLst/>
          </a:prstGeom>
        </p:spPr>
      </p:pic>
    </p:spTree>
    <p:extLst>
      <p:ext uri="{BB962C8B-B14F-4D97-AF65-F5344CB8AC3E}">
        <p14:creationId xmlns:p14="http://schemas.microsoft.com/office/powerpoint/2010/main" val="3883588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1265826"/>
            <a:ext cx="8928992" cy="2811246"/>
          </a:xfrm>
        </p:spPr>
        <p:txBody>
          <a:bodyPr>
            <a:normAutofit/>
          </a:bodyPr>
          <a:lstStyle/>
          <a:p>
            <a:pPr algn="ctr"/>
            <a:r>
              <a:rPr lang="fr-BE" sz="7200" dirty="0">
                <a:latin typeface="+mn-lt"/>
              </a:rPr>
              <a:t>Des questions ?</a:t>
            </a:r>
          </a:p>
        </p:txBody>
      </p:sp>
      <p:sp>
        <p:nvSpPr>
          <p:cNvPr id="7" name="Titre 4"/>
          <p:cNvSpPr txBox="1">
            <a:spLocks/>
          </p:cNvSpPr>
          <p:nvPr/>
        </p:nvSpPr>
        <p:spPr>
          <a:xfrm>
            <a:off x="971600" y="5229200"/>
            <a:ext cx="7620000" cy="990600"/>
          </a:xfrm>
          <a:prstGeom prst="rect">
            <a:avLst/>
          </a:prstGeom>
        </p:spPr>
        <p:txBody>
          <a:bodyPr vert="horz" anchor="ctr">
            <a:normAutofit fontScale="92500"/>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algn="ctr"/>
            <a:r>
              <a:rPr lang="fr-BE" dirty="0">
                <a:solidFill>
                  <a:schemeClr val="tx1"/>
                </a:solidFill>
                <a:latin typeface="Ink Free" panose="03080402000500000000" pitchFamily="66" charset="0"/>
              </a:rPr>
              <a:t>Nous sommes là pour y répondre.</a:t>
            </a:r>
          </a:p>
          <a:p>
            <a:pPr algn="ctr"/>
            <a:endParaRPr lang="fr-BE" dirty="0">
              <a:solidFill>
                <a:schemeClr val="tx1"/>
              </a:solidFill>
              <a:latin typeface="Kristen ITC" panose="03050502040202030202" pitchFamily="66" charset="0"/>
            </a:endParaRPr>
          </a:p>
        </p:txBody>
      </p:sp>
      <p:pic>
        <p:nvPicPr>
          <p:cNvPr id="17410" name="Picture 2" descr="RÃ©sultat de recherche d'images pour &quot;se questionner&quot;">
            <a:extLst>
              <a:ext uri="{FF2B5EF4-FFF2-40B4-BE49-F238E27FC236}">
                <a16:creationId xmlns:a16="http://schemas.microsoft.com/office/drawing/2014/main" id="{46C58F0E-F9CF-4C64-B644-A090F5CEB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2" y="0"/>
            <a:ext cx="4495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004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404664"/>
            <a:ext cx="8196392" cy="1680168"/>
          </a:xfrm>
        </p:spPr>
        <p:txBody>
          <a:bodyPr>
            <a:normAutofit/>
          </a:bodyPr>
          <a:lstStyle/>
          <a:p>
            <a:pPr algn="ctr"/>
            <a:r>
              <a:rPr lang="fr-BE" sz="2800" dirty="0">
                <a:latin typeface="Kristen ITC" panose="03050502040202030202" pitchFamily="66" charset="0"/>
              </a:rPr>
              <a:t>Ensemble </a:t>
            </a:r>
            <a:br>
              <a:rPr lang="fr-BE" sz="2800" dirty="0">
                <a:latin typeface="Kristen ITC" panose="03050502040202030202" pitchFamily="66" charset="0"/>
              </a:rPr>
            </a:br>
            <a:br>
              <a:rPr lang="fr-BE" sz="2800" dirty="0">
                <a:latin typeface="Kristen ITC" panose="03050502040202030202" pitchFamily="66" charset="0"/>
              </a:rPr>
            </a:br>
            <a:r>
              <a:rPr lang="fr-BE" sz="2800" dirty="0">
                <a:latin typeface="Kristen ITC" panose="03050502040202030202" pitchFamily="66" charset="0"/>
              </a:rPr>
              <a:t>pour un seul objectif : l’enfant</a:t>
            </a:r>
          </a:p>
        </p:txBody>
      </p:sp>
      <p:sp>
        <p:nvSpPr>
          <p:cNvPr id="3" name="Espace réservé du contenu 2"/>
          <p:cNvSpPr>
            <a:spLocks noGrp="1"/>
          </p:cNvSpPr>
          <p:nvPr>
            <p:ph sz="half" idx="4294967295"/>
          </p:nvPr>
        </p:nvSpPr>
        <p:spPr>
          <a:xfrm>
            <a:off x="0" y="1412875"/>
            <a:ext cx="5580112" cy="4572000"/>
          </a:xfrm>
        </p:spPr>
        <p:txBody>
          <a:bodyPr>
            <a:normAutofit/>
          </a:bodyPr>
          <a:lstStyle/>
          <a:p>
            <a:pPr marL="0" indent="0">
              <a:buNone/>
            </a:pPr>
            <a:endParaRPr lang="fr-BE" dirty="0"/>
          </a:p>
          <a:p>
            <a:pPr marL="0" indent="0">
              <a:buNone/>
            </a:pPr>
            <a:r>
              <a:rPr lang="fr-BE" dirty="0"/>
              <a:t>                  </a:t>
            </a:r>
          </a:p>
          <a:p>
            <a:pPr marL="0" indent="0">
              <a:buNone/>
            </a:pPr>
            <a:r>
              <a:rPr lang="fr-BE" dirty="0"/>
              <a:t>                                 Enfant</a:t>
            </a:r>
          </a:p>
          <a:p>
            <a:endParaRPr lang="fr-BE" dirty="0"/>
          </a:p>
          <a:p>
            <a:endParaRPr lang="fr-BE" dirty="0"/>
          </a:p>
          <a:p>
            <a:endParaRPr lang="fr-BE" dirty="0"/>
          </a:p>
          <a:p>
            <a:pPr marL="0" indent="0">
              <a:buNone/>
            </a:pPr>
            <a:endParaRPr lang="fr-BE" dirty="0"/>
          </a:p>
          <a:p>
            <a:pPr marL="0" indent="0">
              <a:buNone/>
            </a:pPr>
            <a:r>
              <a:rPr lang="fr-BE" dirty="0"/>
              <a:t>Enseignant                                         Parents</a:t>
            </a:r>
          </a:p>
          <a:p>
            <a:pPr marL="0" indent="0">
              <a:buNone/>
            </a:pPr>
            <a:endParaRPr lang="fr-BE" dirty="0"/>
          </a:p>
          <a:p>
            <a:endParaRPr lang="fr-BE" dirty="0"/>
          </a:p>
        </p:txBody>
      </p:sp>
      <p:pic>
        <p:nvPicPr>
          <p:cNvPr id="9219" name="Picture 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5796136" y="2780928"/>
            <a:ext cx="3159268" cy="290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rganigramme : Extraire 5"/>
          <p:cNvSpPr/>
          <p:nvPr/>
        </p:nvSpPr>
        <p:spPr>
          <a:xfrm>
            <a:off x="1060769" y="2568678"/>
            <a:ext cx="3128392" cy="1995698"/>
          </a:xfrm>
          <a:prstGeom prst="flowChartExtra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Image 8" descr="logo huy sud.PNG">
            <a:extLst>
              <a:ext uri="{FF2B5EF4-FFF2-40B4-BE49-F238E27FC236}">
                <a16:creationId xmlns:a16="http://schemas.microsoft.com/office/drawing/2014/main" id="{9C266613-0BAA-48D3-824E-6F3C8454CA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 y="-8195"/>
            <a:ext cx="1276350" cy="1047750"/>
          </a:xfrm>
          <a:prstGeom prst="rect">
            <a:avLst/>
          </a:prstGeom>
          <a:noFill/>
          <a:ln>
            <a:noFill/>
          </a:ln>
        </p:spPr>
      </p:pic>
    </p:spTree>
    <p:extLst>
      <p:ext uri="{BB962C8B-B14F-4D97-AF65-F5344CB8AC3E}">
        <p14:creationId xmlns:p14="http://schemas.microsoft.com/office/powerpoint/2010/main" val="329660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47664" y="-8195"/>
            <a:ext cx="7290054" cy="1499616"/>
          </a:xfrm>
        </p:spPr>
        <p:txBody>
          <a:bodyPr>
            <a:normAutofit/>
          </a:bodyPr>
          <a:lstStyle/>
          <a:p>
            <a:pPr algn="ctr"/>
            <a:r>
              <a:rPr lang="fr-BE" dirty="0">
                <a:solidFill>
                  <a:schemeClr val="tx1">
                    <a:alpha val="98000"/>
                  </a:schemeClr>
                </a:solidFill>
                <a:latin typeface="Ink Free" panose="03080402000500000000" pitchFamily="66" charset="0"/>
              </a:rPr>
              <a:t>L’équipe pédagogique</a:t>
            </a:r>
          </a:p>
        </p:txBody>
      </p:sp>
      <p:sp>
        <p:nvSpPr>
          <p:cNvPr id="3" name="Espace réservé du texte 2">
            <a:extLst>
              <a:ext uri="{FF2B5EF4-FFF2-40B4-BE49-F238E27FC236}">
                <a16:creationId xmlns:a16="http://schemas.microsoft.com/office/drawing/2014/main" id="{3519D346-B0FA-427A-8C78-D15A73A89216}"/>
              </a:ext>
            </a:extLst>
          </p:cNvPr>
          <p:cNvSpPr>
            <a:spLocks noGrp="1"/>
          </p:cNvSpPr>
          <p:nvPr>
            <p:ph type="body" idx="1"/>
          </p:nvPr>
        </p:nvSpPr>
        <p:spPr>
          <a:xfrm>
            <a:off x="1191866" y="1632577"/>
            <a:ext cx="7290054" cy="822960"/>
          </a:xfrm>
        </p:spPr>
        <p:txBody>
          <a:bodyPr>
            <a:normAutofit/>
          </a:bodyPr>
          <a:lstStyle/>
          <a:p>
            <a:pPr algn="ctr"/>
            <a:r>
              <a:rPr lang="fr-BE" sz="3600" dirty="0">
                <a:solidFill>
                  <a:schemeClr val="tx1"/>
                </a:solidFill>
              </a:rPr>
              <a:t>Les classes de 1</a:t>
            </a:r>
            <a:r>
              <a:rPr lang="fr-BE" sz="3600" baseline="30000" dirty="0">
                <a:solidFill>
                  <a:schemeClr val="tx1"/>
                </a:solidFill>
              </a:rPr>
              <a:t>ère</a:t>
            </a:r>
            <a:r>
              <a:rPr lang="fr-BE" sz="3600" dirty="0">
                <a:solidFill>
                  <a:schemeClr val="tx1"/>
                </a:solidFill>
              </a:rPr>
              <a:t> maternelles  </a:t>
            </a:r>
          </a:p>
        </p:txBody>
      </p:sp>
      <p:sp>
        <p:nvSpPr>
          <p:cNvPr id="7" name="Espace réservé du contenu 6"/>
          <p:cNvSpPr>
            <a:spLocks noGrp="1"/>
          </p:cNvSpPr>
          <p:nvPr>
            <p:ph sz="half" idx="2"/>
          </p:nvPr>
        </p:nvSpPr>
        <p:spPr/>
        <p:txBody>
          <a:bodyPr/>
          <a:lstStyle/>
          <a:p>
            <a:endParaRPr lang="fr-BE" dirty="0"/>
          </a:p>
          <a:p>
            <a:endParaRPr lang="fr-BE" dirty="0"/>
          </a:p>
          <a:p>
            <a:endParaRPr lang="fr-BE" dirty="0"/>
          </a:p>
          <a:p>
            <a:endParaRPr lang="fr-BE" dirty="0"/>
          </a:p>
          <a:p>
            <a:endParaRPr lang="fr-BE" dirty="0"/>
          </a:p>
        </p:txBody>
      </p:sp>
      <p:sp>
        <p:nvSpPr>
          <p:cNvPr id="5" name="Espace réservé du texte 4">
            <a:extLst>
              <a:ext uri="{FF2B5EF4-FFF2-40B4-BE49-F238E27FC236}">
                <a16:creationId xmlns:a16="http://schemas.microsoft.com/office/drawing/2014/main" id="{530B98CD-46A3-4F7C-A76D-0BCF64C9DFDA}"/>
              </a:ext>
            </a:extLst>
          </p:cNvPr>
          <p:cNvSpPr>
            <a:spLocks noGrp="1"/>
          </p:cNvSpPr>
          <p:nvPr>
            <p:ph type="body" sz="quarter" idx="3"/>
          </p:nvPr>
        </p:nvSpPr>
        <p:spPr>
          <a:xfrm>
            <a:off x="323528" y="2300183"/>
            <a:ext cx="8514190" cy="822960"/>
          </a:xfrm>
        </p:spPr>
        <p:txBody>
          <a:bodyPr/>
          <a:lstStyle/>
          <a:p>
            <a:pPr algn="ctr"/>
            <a:r>
              <a:rPr lang="fr-BE" dirty="0">
                <a:solidFill>
                  <a:schemeClr val="tx1"/>
                </a:solidFill>
              </a:rPr>
              <a:t> Madame Cynthia       Madame Emilie         Madame Christine</a:t>
            </a:r>
          </a:p>
        </p:txBody>
      </p:sp>
      <p:pic>
        <p:nvPicPr>
          <p:cNvPr id="9" name="Espace réservé du contenu 8">
            <a:extLst>
              <a:ext uri="{FF2B5EF4-FFF2-40B4-BE49-F238E27FC236}">
                <a16:creationId xmlns:a16="http://schemas.microsoft.com/office/drawing/2014/main" id="{A2579A3E-83C3-4433-9503-E198D5FD38C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648969" y="3076474"/>
            <a:ext cx="1842756" cy="1864694"/>
          </a:xfrm>
        </p:spPr>
      </p:pic>
      <p:pic>
        <p:nvPicPr>
          <p:cNvPr id="8" name="Image 7" descr="logo huy sud.PNG">
            <a:extLst>
              <a:ext uri="{FF2B5EF4-FFF2-40B4-BE49-F238E27FC236}">
                <a16:creationId xmlns:a16="http://schemas.microsoft.com/office/drawing/2014/main" id="{433C7B2D-C7F1-40FE-B777-297F47CF37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 y="-8195"/>
            <a:ext cx="1276350" cy="1047750"/>
          </a:xfrm>
          <a:prstGeom prst="rect">
            <a:avLst/>
          </a:prstGeom>
          <a:noFill/>
          <a:ln>
            <a:noFill/>
          </a:ln>
        </p:spPr>
      </p:pic>
      <p:pic>
        <p:nvPicPr>
          <p:cNvPr id="11" name="Image 10">
            <a:extLst>
              <a:ext uri="{FF2B5EF4-FFF2-40B4-BE49-F238E27FC236}">
                <a16:creationId xmlns:a16="http://schemas.microsoft.com/office/drawing/2014/main" id="{026C3566-483C-4BD5-A5DF-624EB422B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2967788"/>
            <a:ext cx="1474465" cy="2640175"/>
          </a:xfrm>
          <a:prstGeom prst="rect">
            <a:avLst/>
          </a:prstGeom>
        </p:spPr>
      </p:pic>
      <p:pic>
        <p:nvPicPr>
          <p:cNvPr id="13" name="Image 12">
            <a:extLst>
              <a:ext uri="{FF2B5EF4-FFF2-40B4-BE49-F238E27FC236}">
                <a16:creationId xmlns:a16="http://schemas.microsoft.com/office/drawing/2014/main" id="{69E466F7-3F14-451B-AC88-F243A16F5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557" y="3066803"/>
            <a:ext cx="2174255" cy="2236377"/>
          </a:xfrm>
          <a:prstGeom prst="rect">
            <a:avLst/>
          </a:prstGeom>
        </p:spPr>
      </p:pic>
    </p:spTree>
    <p:extLst>
      <p:ext uri="{BB962C8B-B14F-4D97-AF65-F5344CB8AC3E}">
        <p14:creationId xmlns:p14="http://schemas.microsoft.com/office/powerpoint/2010/main" val="2554284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2816CB48-3EC5-406A-83FB-9A6DD5E02782}"/>
              </a:ext>
            </a:extLst>
          </p:cNvPr>
          <p:cNvSpPr>
            <a:spLocks noGrp="1"/>
          </p:cNvSpPr>
          <p:nvPr>
            <p:ph type="title"/>
          </p:nvPr>
        </p:nvSpPr>
        <p:spPr/>
        <p:txBody>
          <a:bodyPr/>
          <a:lstStyle/>
          <a:p>
            <a:pPr algn="ctr"/>
            <a:r>
              <a:rPr lang="fr-BE" sz="3600" cap="none" dirty="0">
                <a:solidFill>
                  <a:schemeClr val="tx1"/>
                </a:solidFill>
                <a:latin typeface="+mn-lt"/>
              </a:rPr>
              <a:t>Les classes de 2</a:t>
            </a:r>
            <a:r>
              <a:rPr lang="fr-BE" sz="3600" cap="none" baseline="30000" dirty="0">
                <a:solidFill>
                  <a:schemeClr val="tx1"/>
                </a:solidFill>
                <a:latin typeface="+mn-lt"/>
              </a:rPr>
              <a:t>e</a:t>
            </a:r>
            <a:r>
              <a:rPr lang="fr-BE" sz="3600" cap="none" dirty="0">
                <a:solidFill>
                  <a:schemeClr val="tx1"/>
                </a:solidFill>
                <a:latin typeface="+mn-lt"/>
              </a:rPr>
              <a:t> maternelles</a:t>
            </a:r>
            <a:br>
              <a:rPr lang="fr-BE" dirty="0">
                <a:solidFill>
                  <a:schemeClr val="tx1"/>
                </a:solidFill>
              </a:rPr>
            </a:br>
            <a:endParaRPr lang="fr-BE" dirty="0"/>
          </a:p>
        </p:txBody>
      </p:sp>
      <p:pic>
        <p:nvPicPr>
          <p:cNvPr id="3" name="Espace réservé du contenu 2">
            <a:extLst>
              <a:ext uri="{FF2B5EF4-FFF2-40B4-BE49-F238E27FC236}">
                <a16:creationId xmlns:a16="http://schemas.microsoft.com/office/drawing/2014/main" id="{DFBED61A-0A12-4818-8483-899F234BE9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2996952"/>
            <a:ext cx="2448272" cy="2667000"/>
          </a:xfrm>
        </p:spPr>
      </p:pic>
      <p:sp>
        <p:nvSpPr>
          <p:cNvPr id="5" name="Espace réservé du texte 4">
            <a:extLst>
              <a:ext uri="{FF2B5EF4-FFF2-40B4-BE49-F238E27FC236}">
                <a16:creationId xmlns:a16="http://schemas.microsoft.com/office/drawing/2014/main" id="{73FB619F-742C-4CC0-8ED9-44FCC9793CC2}"/>
              </a:ext>
            </a:extLst>
          </p:cNvPr>
          <p:cNvSpPr>
            <a:spLocks noGrp="1"/>
          </p:cNvSpPr>
          <p:nvPr>
            <p:ph type="body" sz="quarter" idx="3"/>
          </p:nvPr>
        </p:nvSpPr>
        <p:spPr>
          <a:xfrm>
            <a:off x="539552" y="1697265"/>
            <a:ext cx="8382975" cy="822960"/>
          </a:xfrm>
        </p:spPr>
        <p:txBody>
          <a:bodyPr/>
          <a:lstStyle/>
          <a:p>
            <a:pPr algn="ctr"/>
            <a:r>
              <a:rPr lang="fr-BE" dirty="0"/>
              <a:t>Madame </a:t>
            </a:r>
            <a:r>
              <a:rPr lang="fr-BE" dirty="0" err="1"/>
              <a:t>Melot</a:t>
            </a:r>
            <a:r>
              <a:rPr lang="fr-BE" dirty="0"/>
              <a:t>           Madame Valérie       Madame Coralie</a:t>
            </a:r>
          </a:p>
        </p:txBody>
      </p:sp>
      <p:pic>
        <p:nvPicPr>
          <p:cNvPr id="8" name="Image 7" descr="C:\Users\util\AppData\Local\Microsoft\Windows\INetCache\Content.Word\DSCN02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274506" y="3214327"/>
            <a:ext cx="2666999" cy="2232248"/>
          </a:xfrm>
          <a:prstGeom prst="rect">
            <a:avLst/>
          </a:prstGeom>
          <a:noFill/>
          <a:ln>
            <a:noFill/>
          </a:ln>
        </p:spPr>
      </p:pic>
      <p:pic>
        <p:nvPicPr>
          <p:cNvPr id="16" name="Image 15" descr="logo huy sud.PNG">
            <a:extLst>
              <a:ext uri="{FF2B5EF4-FFF2-40B4-BE49-F238E27FC236}">
                <a16:creationId xmlns:a16="http://schemas.microsoft.com/office/drawing/2014/main" id="{8775F47A-C97B-4DB0-AAC3-8F809D08E1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6" name="Image 5">
            <a:extLst>
              <a:ext uri="{FF2B5EF4-FFF2-40B4-BE49-F238E27FC236}">
                <a16:creationId xmlns:a16="http://schemas.microsoft.com/office/drawing/2014/main" id="{E1F7F1E8-F763-4E64-8366-EB17AC408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9" y="2996951"/>
            <a:ext cx="2304255" cy="2667000"/>
          </a:xfrm>
          <a:prstGeom prst="rect">
            <a:avLst/>
          </a:prstGeom>
        </p:spPr>
      </p:pic>
    </p:spTree>
    <p:extLst>
      <p:ext uri="{BB962C8B-B14F-4D97-AF65-F5344CB8AC3E}">
        <p14:creationId xmlns:p14="http://schemas.microsoft.com/office/powerpoint/2010/main" val="1245118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15B7E98A-9074-4CED-B05D-FB0DB3F046D7}"/>
              </a:ext>
            </a:extLst>
          </p:cNvPr>
          <p:cNvSpPr>
            <a:spLocks noGrp="1"/>
          </p:cNvSpPr>
          <p:nvPr>
            <p:ph type="title"/>
          </p:nvPr>
        </p:nvSpPr>
        <p:spPr/>
        <p:txBody>
          <a:bodyPr>
            <a:normAutofit/>
          </a:bodyPr>
          <a:lstStyle/>
          <a:p>
            <a:pPr algn="ctr"/>
            <a:r>
              <a:rPr lang="fr-BE" sz="3600" cap="none" dirty="0">
                <a:latin typeface="+mn-lt"/>
              </a:rPr>
              <a:t>Les classes de 3</a:t>
            </a:r>
            <a:r>
              <a:rPr lang="fr-BE" sz="3600" cap="none" baseline="30000" dirty="0">
                <a:latin typeface="+mn-lt"/>
              </a:rPr>
              <a:t>e</a:t>
            </a:r>
            <a:r>
              <a:rPr lang="fr-BE" sz="3600" cap="none" dirty="0">
                <a:latin typeface="+mn-lt"/>
              </a:rPr>
              <a:t> maternelles </a:t>
            </a:r>
          </a:p>
        </p:txBody>
      </p:sp>
      <p:sp>
        <p:nvSpPr>
          <p:cNvPr id="11" name="Espace réservé du texte 10">
            <a:extLst>
              <a:ext uri="{FF2B5EF4-FFF2-40B4-BE49-F238E27FC236}">
                <a16:creationId xmlns:a16="http://schemas.microsoft.com/office/drawing/2014/main" id="{2231359C-032D-4891-B9DB-090F0BD0C133}"/>
              </a:ext>
            </a:extLst>
          </p:cNvPr>
          <p:cNvSpPr>
            <a:spLocks noGrp="1"/>
          </p:cNvSpPr>
          <p:nvPr>
            <p:ph type="body" idx="1"/>
          </p:nvPr>
        </p:nvSpPr>
        <p:spPr>
          <a:xfrm>
            <a:off x="251520" y="1786030"/>
            <a:ext cx="8568952" cy="822960"/>
          </a:xfrm>
        </p:spPr>
        <p:txBody>
          <a:bodyPr/>
          <a:lstStyle/>
          <a:p>
            <a:pPr algn="ctr"/>
            <a:r>
              <a:rPr lang="fr-BE" dirty="0" err="1"/>
              <a:t>Juf</a:t>
            </a:r>
            <a:r>
              <a:rPr lang="fr-BE" dirty="0"/>
              <a:t> Stéphanie                    Madame Stéphanie             Madame </a:t>
            </a:r>
            <a:r>
              <a:rPr lang="fr-BE" dirty="0" err="1"/>
              <a:t>Melot</a:t>
            </a:r>
            <a:endParaRPr lang="fr-BE" dirty="0"/>
          </a:p>
        </p:txBody>
      </p:sp>
      <p:pic>
        <p:nvPicPr>
          <p:cNvPr id="3" name="Espace réservé du contenu 2">
            <a:extLst>
              <a:ext uri="{FF2B5EF4-FFF2-40B4-BE49-F238E27FC236}">
                <a16:creationId xmlns:a16="http://schemas.microsoft.com/office/drawing/2014/main" id="{9CE29CF1-9D7C-48AC-9C15-C0FCE1FF26A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9512" y="3140968"/>
            <a:ext cx="2667000" cy="2667000"/>
          </a:xfrm>
        </p:spPr>
      </p:pic>
      <p:pic>
        <p:nvPicPr>
          <p:cNvPr id="15" name="Image 14" descr="logo huy sud.PNG">
            <a:extLst>
              <a:ext uri="{FF2B5EF4-FFF2-40B4-BE49-F238E27FC236}">
                <a16:creationId xmlns:a16="http://schemas.microsoft.com/office/drawing/2014/main" id="{5D77ED31-A8A1-4102-845C-31D5D83C6C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6" name="Image 5">
            <a:extLst>
              <a:ext uri="{FF2B5EF4-FFF2-40B4-BE49-F238E27FC236}">
                <a16:creationId xmlns:a16="http://schemas.microsoft.com/office/drawing/2014/main" id="{73E0B3DA-7110-4628-A770-1FC22C8B6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140968"/>
            <a:ext cx="2667000" cy="2667000"/>
          </a:xfrm>
          <a:prstGeom prst="rect">
            <a:avLst/>
          </a:prstGeom>
        </p:spPr>
      </p:pic>
      <p:pic>
        <p:nvPicPr>
          <p:cNvPr id="13" name="Espace réservé du contenu 2">
            <a:extLst>
              <a:ext uri="{FF2B5EF4-FFF2-40B4-BE49-F238E27FC236}">
                <a16:creationId xmlns:a16="http://schemas.microsoft.com/office/drawing/2014/main" id="{6EE83BFB-7AFC-4BE2-BB08-9152D2E9EF6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97488" y="3140968"/>
            <a:ext cx="2667000" cy="2667000"/>
          </a:xfrm>
        </p:spPr>
      </p:pic>
    </p:spTree>
    <p:extLst>
      <p:ext uri="{BB962C8B-B14F-4D97-AF65-F5344CB8AC3E}">
        <p14:creationId xmlns:p14="http://schemas.microsoft.com/office/powerpoint/2010/main" val="3169157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7504" y="620688"/>
            <a:ext cx="8928992" cy="1464144"/>
          </a:xfrm>
        </p:spPr>
        <p:txBody>
          <a:bodyPr>
            <a:normAutofit/>
          </a:bodyPr>
          <a:lstStyle/>
          <a:p>
            <a:pPr algn="ctr"/>
            <a:r>
              <a:rPr lang="fr-BE" sz="3600" cap="none" dirty="0">
                <a:latin typeface="+mn-lt"/>
              </a:rPr>
              <a:t>Les classes de 1</a:t>
            </a:r>
            <a:r>
              <a:rPr lang="fr-BE" sz="3600" cap="none" baseline="30000" dirty="0">
                <a:latin typeface="+mn-lt"/>
              </a:rPr>
              <a:t>ère</a:t>
            </a:r>
            <a:r>
              <a:rPr lang="fr-BE" sz="3600" cap="none" dirty="0">
                <a:latin typeface="+mn-lt"/>
              </a:rPr>
              <a:t> et 2</a:t>
            </a:r>
            <a:r>
              <a:rPr lang="fr-BE" sz="3600" cap="none" baseline="30000" dirty="0">
                <a:latin typeface="+mn-lt"/>
              </a:rPr>
              <a:t>e </a:t>
            </a:r>
            <a:r>
              <a:rPr lang="fr-BE" sz="3600" cap="none" dirty="0">
                <a:latin typeface="+mn-lt"/>
              </a:rPr>
              <a:t>primaires </a:t>
            </a:r>
          </a:p>
        </p:txBody>
      </p:sp>
      <p:sp>
        <p:nvSpPr>
          <p:cNvPr id="10" name="Espace réservé du texte 9">
            <a:extLst>
              <a:ext uri="{FF2B5EF4-FFF2-40B4-BE49-F238E27FC236}">
                <a16:creationId xmlns:a16="http://schemas.microsoft.com/office/drawing/2014/main" id="{D8F994B2-0A37-44E0-B2BD-39E8C1F6CC62}"/>
              </a:ext>
            </a:extLst>
          </p:cNvPr>
          <p:cNvSpPr>
            <a:spLocks noGrp="1"/>
          </p:cNvSpPr>
          <p:nvPr>
            <p:ph type="body" idx="1"/>
          </p:nvPr>
        </p:nvSpPr>
        <p:spPr>
          <a:xfrm>
            <a:off x="107504" y="1981862"/>
            <a:ext cx="2304256" cy="985925"/>
          </a:xfrm>
        </p:spPr>
        <p:txBody>
          <a:bodyPr>
            <a:normAutofit lnSpcReduction="10000"/>
          </a:bodyPr>
          <a:lstStyle/>
          <a:p>
            <a:pPr algn="ctr"/>
            <a:r>
              <a:rPr lang="fr-BE" dirty="0"/>
              <a:t>Madame </a:t>
            </a:r>
            <a:r>
              <a:rPr lang="fr-BE" dirty="0" err="1"/>
              <a:t>Abonnel</a:t>
            </a:r>
            <a:r>
              <a:rPr lang="fr-BE" dirty="0"/>
              <a:t> </a:t>
            </a:r>
          </a:p>
          <a:p>
            <a:pPr algn="ctr"/>
            <a:r>
              <a:rPr lang="fr-BE" dirty="0"/>
              <a:t>Madame </a:t>
            </a:r>
            <a:r>
              <a:rPr lang="fr-BE" dirty="0" err="1"/>
              <a:t>Billen</a:t>
            </a:r>
            <a:endParaRPr lang="fr-BE" dirty="0"/>
          </a:p>
          <a:p>
            <a:pPr algn="ctr"/>
            <a:r>
              <a:rPr lang="fr-BE" dirty="0"/>
              <a:t>P1A 2A</a:t>
            </a:r>
          </a:p>
        </p:txBody>
      </p:sp>
      <p:sp>
        <p:nvSpPr>
          <p:cNvPr id="3" name="Espace réservé du contenu 2"/>
          <p:cNvSpPr>
            <a:spLocks noGrp="1"/>
          </p:cNvSpPr>
          <p:nvPr>
            <p:ph sz="half" idx="2"/>
          </p:nvPr>
        </p:nvSpPr>
        <p:spPr/>
        <p:txBody>
          <a:bodyPr/>
          <a:lstStyle/>
          <a:p>
            <a:r>
              <a:rPr lang="fr-BE" dirty="0"/>
              <a:t>		</a:t>
            </a:r>
          </a:p>
        </p:txBody>
      </p:sp>
      <p:sp>
        <p:nvSpPr>
          <p:cNvPr id="11" name="Espace réservé du texte 10">
            <a:extLst>
              <a:ext uri="{FF2B5EF4-FFF2-40B4-BE49-F238E27FC236}">
                <a16:creationId xmlns:a16="http://schemas.microsoft.com/office/drawing/2014/main" id="{1E0CE370-3107-4FC4-86F1-638141E61790}"/>
              </a:ext>
            </a:extLst>
          </p:cNvPr>
          <p:cNvSpPr>
            <a:spLocks noGrp="1"/>
          </p:cNvSpPr>
          <p:nvPr>
            <p:ph type="body" sz="quarter" idx="3"/>
          </p:nvPr>
        </p:nvSpPr>
        <p:spPr>
          <a:xfrm>
            <a:off x="2491450" y="1844824"/>
            <a:ext cx="2223130" cy="1286082"/>
          </a:xfrm>
        </p:spPr>
        <p:txBody>
          <a:bodyPr>
            <a:normAutofit/>
          </a:bodyPr>
          <a:lstStyle/>
          <a:p>
            <a:pPr algn="ctr"/>
            <a:r>
              <a:rPr lang="fr-BE" dirty="0"/>
              <a:t>Madame Lavigne </a:t>
            </a:r>
          </a:p>
          <a:p>
            <a:pPr algn="ctr"/>
            <a:r>
              <a:rPr lang="fr-BE" dirty="0" err="1"/>
              <a:t>Mevrouw</a:t>
            </a:r>
            <a:r>
              <a:rPr lang="fr-BE" dirty="0"/>
              <a:t> Wanda</a:t>
            </a:r>
          </a:p>
          <a:p>
            <a:pPr algn="ctr"/>
            <a:r>
              <a:rPr lang="fr-BE" dirty="0"/>
              <a:t>P1B</a:t>
            </a:r>
          </a:p>
        </p:txBody>
      </p:sp>
      <p:pic>
        <p:nvPicPr>
          <p:cNvPr id="5" name="Espace réservé du contenu 4">
            <a:extLst>
              <a:ext uri="{FF2B5EF4-FFF2-40B4-BE49-F238E27FC236}">
                <a16:creationId xmlns:a16="http://schemas.microsoft.com/office/drawing/2014/main" id="{124D938B-9351-43A3-B298-A5A62012640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849322" y="3445316"/>
            <a:ext cx="1651427" cy="1651427"/>
          </a:xfrm>
        </p:spPr>
      </p:pic>
      <p:sp>
        <p:nvSpPr>
          <p:cNvPr id="13" name="Espace réservé du texte 10">
            <a:extLst>
              <a:ext uri="{FF2B5EF4-FFF2-40B4-BE49-F238E27FC236}">
                <a16:creationId xmlns:a16="http://schemas.microsoft.com/office/drawing/2014/main" id="{0C69D130-D5CE-4FFC-9295-0690AC17D873}"/>
              </a:ext>
            </a:extLst>
          </p:cNvPr>
          <p:cNvSpPr txBox="1">
            <a:spLocks/>
          </p:cNvSpPr>
          <p:nvPr/>
        </p:nvSpPr>
        <p:spPr>
          <a:xfrm>
            <a:off x="4822084" y="1916832"/>
            <a:ext cx="2223130" cy="1139261"/>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fr-BE" dirty="0"/>
              <a:t>Madame </a:t>
            </a:r>
            <a:r>
              <a:rPr lang="fr-BE" dirty="0" err="1"/>
              <a:t>Billen</a:t>
            </a:r>
            <a:r>
              <a:rPr lang="fr-BE" dirty="0"/>
              <a:t>   </a:t>
            </a:r>
          </a:p>
          <a:p>
            <a:r>
              <a:rPr lang="fr-BE" dirty="0" err="1"/>
              <a:t>Mevrouw</a:t>
            </a:r>
            <a:r>
              <a:rPr lang="fr-BE" dirty="0"/>
              <a:t> Wanda</a:t>
            </a:r>
          </a:p>
          <a:p>
            <a:r>
              <a:rPr lang="fr-BE" dirty="0"/>
              <a:t>          P1C</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sp>
        <p:nvSpPr>
          <p:cNvPr id="16" name="Espace réservé du texte 10">
            <a:extLst>
              <a:ext uri="{FF2B5EF4-FFF2-40B4-BE49-F238E27FC236}">
                <a16:creationId xmlns:a16="http://schemas.microsoft.com/office/drawing/2014/main" id="{604FB8BF-7861-44F9-863B-3F7E8EA7F127}"/>
              </a:ext>
            </a:extLst>
          </p:cNvPr>
          <p:cNvSpPr txBox="1">
            <a:spLocks/>
          </p:cNvSpPr>
          <p:nvPr/>
        </p:nvSpPr>
        <p:spPr>
          <a:xfrm>
            <a:off x="7017400" y="1916832"/>
            <a:ext cx="2223130" cy="1159166"/>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fr-BE" dirty="0"/>
              <a:t>Madame Lavigne </a:t>
            </a:r>
          </a:p>
          <a:p>
            <a:pPr algn="ctr"/>
            <a:r>
              <a:rPr lang="fr-BE" dirty="0" err="1"/>
              <a:t>Mevrouw</a:t>
            </a:r>
            <a:r>
              <a:rPr lang="fr-BE" dirty="0"/>
              <a:t> Wanda</a:t>
            </a:r>
          </a:p>
          <a:p>
            <a:pPr algn="ctr"/>
            <a:r>
              <a:rPr lang="fr-BE" dirty="0"/>
              <a:t>P2B</a:t>
            </a:r>
          </a:p>
        </p:txBody>
      </p:sp>
      <p:pic>
        <p:nvPicPr>
          <p:cNvPr id="7" name="Image 6">
            <a:extLst>
              <a:ext uri="{FF2B5EF4-FFF2-40B4-BE49-F238E27FC236}">
                <a16:creationId xmlns:a16="http://schemas.microsoft.com/office/drawing/2014/main" id="{6740F6C3-31C4-4958-B2B1-F7D47B5A7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540" y="3440867"/>
            <a:ext cx="1693540" cy="1693540"/>
          </a:xfrm>
          <a:prstGeom prst="rect">
            <a:avLst/>
          </a:prstGeom>
        </p:spPr>
      </p:pic>
      <p:pic>
        <p:nvPicPr>
          <p:cNvPr id="9" name="Image 8">
            <a:extLst>
              <a:ext uri="{FF2B5EF4-FFF2-40B4-BE49-F238E27FC236}">
                <a16:creationId xmlns:a16="http://schemas.microsoft.com/office/drawing/2014/main" id="{6BD88F87-29A4-4643-8604-41A7043B4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676" y="3445316"/>
            <a:ext cx="2383946" cy="1589297"/>
          </a:xfrm>
          <a:prstGeom prst="rect">
            <a:avLst/>
          </a:prstGeom>
        </p:spPr>
      </p:pic>
      <p:pic>
        <p:nvPicPr>
          <p:cNvPr id="17" name="Image 16" descr="C:\Users\util\AppData\Local\Microsoft\Windows\INetCache\Content.Word\DSCN0249.jpg">
            <a:extLst>
              <a:ext uri="{FF2B5EF4-FFF2-40B4-BE49-F238E27FC236}">
                <a16:creationId xmlns:a16="http://schemas.microsoft.com/office/drawing/2014/main" id="{1BA2B178-6B21-403C-8B23-A429C09D4A9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95704" y="3668407"/>
            <a:ext cx="2094230" cy="1615417"/>
          </a:xfrm>
          <a:prstGeom prst="rect">
            <a:avLst/>
          </a:prstGeom>
          <a:noFill/>
          <a:ln>
            <a:noFill/>
          </a:ln>
        </p:spPr>
      </p:pic>
    </p:spTree>
    <p:extLst>
      <p:ext uri="{BB962C8B-B14F-4D97-AF65-F5344CB8AC3E}">
        <p14:creationId xmlns:p14="http://schemas.microsoft.com/office/powerpoint/2010/main" val="603107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7504" y="620688"/>
            <a:ext cx="8928992" cy="1464144"/>
          </a:xfrm>
        </p:spPr>
        <p:txBody>
          <a:bodyPr>
            <a:normAutofit/>
          </a:bodyPr>
          <a:lstStyle/>
          <a:p>
            <a:pPr algn="ctr"/>
            <a:r>
              <a:rPr lang="fr-BE" cap="none" dirty="0">
                <a:latin typeface="+mn-lt"/>
              </a:rPr>
              <a:t>Les classes de 3</a:t>
            </a:r>
            <a:r>
              <a:rPr lang="fr-BE" cap="none" baseline="30000" dirty="0">
                <a:latin typeface="+mn-lt"/>
              </a:rPr>
              <a:t>e</a:t>
            </a:r>
            <a:r>
              <a:rPr lang="fr-BE" cap="none" dirty="0">
                <a:latin typeface="+mn-lt"/>
              </a:rPr>
              <a:t> et 4</a:t>
            </a:r>
            <a:r>
              <a:rPr lang="fr-BE" cap="none" baseline="30000" dirty="0">
                <a:latin typeface="+mn-lt"/>
              </a:rPr>
              <a:t>e </a:t>
            </a:r>
            <a:r>
              <a:rPr lang="fr-BE" cap="none" dirty="0">
                <a:latin typeface="+mn-lt"/>
              </a:rPr>
              <a:t>primaires</a:t>
            </a:r>
            <a:r>
              <a:rPr lang="fr-BE" cap="none" dirty="0">
                <a:latin typeface="Kristen ITC" panose="03050502040202030202" pitchFamily="66" charset="0"/>
              </a:rPr>
              <a:t> </a:t>
            </a:r>
          </a:p>
        </p:txBody>
      </p:sp>
      <p:sp>
        <p:nvSpPr>
          <p:cNvPr id="10" name="Espace réservé du texte 9">
            <a:extLst>
              <a:ext uri="{FF2B5EF4-FFF2-40B4-BE49-F238E27FC236}">
                <a16:creationId xmlns:a16="http://schemas.microsoft.com/office/drawing/2014/main" id="{D8F994B2-0A37-44E0-B2BD-39E8C1F6CC62}"/>
              </a:ext>
            </a:extLst>
          </p:cNvPr>
          <p:cNvSpPr>
            <a:spLocks noGrp="1"/>
          </p:cNvSpPr>
          <p:nvPr>
            <p:ph type="body" idx="1"/>
          </p:nvPr>
        </p:nvSpPr>
        <p:spPr>
          <a:xfrm>
            <a:off x="107504" y="1981862"/>
            <a:ext cx="2304256" cy="985925"/>
          </a:xfrm>
        </p:spPr>
        <p:txBody>
          <a:bodyPr>
            <a:normAutofit/>
          </a:bodyPr>
          <a:lstStyle/>
          <a:p>
            <a:pPr algn="ctr"/>
            <a:r>
              <a:rPr lang="fr-BE" dirty="0"/>
              <a:t>Monsieur Coulon </a:t>
            </a:r>
          </a:p>
          <a:p>
            <a:pPr algn="ctr"/>
            <a:r>
              <a:rPr lang="fr-BE" dirty="0"/>
              <a:t>P3A</a:t>
            </a:r>
          </a:p>
        </p:txBody>
      </p:sp>
      <p:sp>
        <p:nvSpPr>
          <p:cNvPr id="3" name="Espace réservé du contenu 2"/>
          <p:cNvSpPr>
            <a:spLocks noGrp="1"/>
          </p:cNvSpPr>
          <p:nvPr>
            <p:ph sz="half" idx="2"/>
          </p:nvPr>
        </p:nvSpPr>
        <p:spPr/>
        <p:txBody>
          <a:bodyPr/>
          <a:lstStyle/>
          <a:p>
            <a:r>
              <a:rPr lang="fr-BE" dirty="0"/>
              <a:t>		</a:t>
            </a:r>
          </a:p>
        </p:txBody>
      </p:sp>
      <p:sp>
        <p:nvSpPr>
          <p:cNvPr id="11" name="Espace réservé du texte 10">
            <a:extLst>
              <a:ext uri="{FF2B5EF4-FFF2-40B4-BE49-F238E27FC236}">
                <a16:creationId xmlns:a16="http://schemas.microsoft.com/office/drawing/2014/main" id="{1E0CE370-3107-4FC4-86F1-638141E61790}"/>
              </a:ext>
            </a:extLst>
          </p:cNvPr>
          <p:cNvSpPr>
            <a:spLocks noGrp="1"/>
          </p:cNvSpPr>
          <p:nvPr>
            <p:ph type="body" sz="quarter" idx="3"/>
          </p:nvPr>
        </p:nvSpPr>
        <p:spPr>
          <a:xfrm>
            <a:off x="2555776" y="2076272"/>
            <a:ext cx="3073326" cy="1088076"/>
          </a:xfrm>
        </p:spPr>
        <p:txBody>
          <a:bodyPr>
            <a:normAutofit/>
          </a:bodyPr>
          <a:lstStyle/>
          <a:p>
            <a:pPr algn="ctr"/>
            <a:r>
              <a:rPr lang="fr-BE" dirty="0"/>
              <a:t>Madame </a:t>
            </a:r>
            <a:r>
              <a:rPr lang="fr-BE" dirty="0" err="1"/>
              <a:t>Vandenreyt</a:t>
            </a:r>
            <a:r>
              <a:rPr lang="fr-BE" dirty="0"/>
              <a:t> </a:t>
            </a:r>
          </a:p>
          <a:p>
            <a:pPr algn="ctr"/>
            <a:r>
              <a:rPr lang="fr-BE" dirty="0" err="1"/>
              <a:t>Mevrouw</a:t>
            </a:r>
            <a:r>
              <a:rPr lang="fr-BE" dirty="0"/>
              <a:t> </a:t>
            </a:r>
            <a:r>
              <a:rPr lang="fr-BE" dirty="0" err="1"/>
              <a:t>Katleen</a:t>
            </a:r>
            <a:endParaRPr lang="fr-BE" dirty="0"/>
          </a:p>
          <a:p>
            <a:pPr algn="ctr"/>
            <a:r>
              <a:rPr lang="fr-BE" dirty="0"/>
              <a:t>P3B</a:t>
            </a:r>
          </a:p>
        </p:txBody>
      </p:sp>
      <p:sp>
        <p:nvSpPr>
          <p:cNvPr id="13" name="Espace réservé du texte 10">
            <a:extLst>
              <a:ext uri="{FF2B5EF4-FFF2-40B4-BE49-F238E27FC236}">
                <a16:creationId xmlns:a16="http://schemas.microsoft.com/office/drawing/2014/main" id="{0C69D130-D5CE-4FFC-9295-0690AC17D873}"/>
              </a:ext>
            </a:extLst>
          </p:cNvPr>
          <p:cNvSpPr txBox="1">
            <a:spLocks/>
          </p:cNvSpPr>
          <p:nvPr/>
        </p:nvSpPr>
        <p:spPr>
          <a:xfrm>
            <a:off x="6396737" y="2026974"/>
            <a:ext cx="2223130" cy="1013263"/>
          </a:xfrm>
          <a:prstGeom prst="rect">
            <a:avLst/>
          </a:prstGeom>
        </p:spPr>
        <p:txBody>
          <a:bodyPr vert="horz" lIns="137160" tIns="45720" rIns="137160" bIns="45720" rtlCol="0" anchor="ctr">
            <a:normAutofit fontScale="92500"/>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2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fr-BE" dirty="0"/>
              <a:t>Madame </a:t>
            </a:r>
            <a:r>
              <a:rPr lang="fr-BE" dirty="0" err="1"/>
              <a:t>Bassiaux</a:t>
            </a:r>
            <a:r>
              <a:rPr lang="fr-BE" dirty="0"/>
              <a:t>   </a:t>
            </a:r>
          </a:p>
          <a:p>
            <a:r>
              <a:rPr lang="fr-BE" dirty="0" err="1"/>
              <a:t>Mevrouw</a:t>
            </a:r>
            <a:r>
              <a:rPr lang="fr-BE" dirty="0"/>
              <a:t> Wendy</a:t>
            </a:r>
          </a:p>
          <a:p>
            <a:r>
              <a:rPr lang="fr-BE" dirty="0"/>
              <a:t>           P1C</a:t>
            </a:r>
          </a:p>
        </p:txBody>
      </p:sp>
      <p:pic>
        <p:nvPicPr>
          <p:cNvPr id="14" name="Image 13" descr="logo huy sud.PNG">
            <a:extLst>
              <a:ext uri="{FF2B5EF4-FFF2-40B4-BE49-F238E27FC236}">
                <a16:creationId xmlns:a16="http://schemas.microsoft.com/office/drawing/2014/main" id="{93E95C08-A5CD-4A09-A73A-424C7A666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05"/>
            <a:ext cx="1276350" cy="1047750"/>
          </a:xfrm>
          <a:prstGeom prst="rect">
            <a:avLst/>
          </a:prstGeom>
          <a:noFill/>
          <a:ln>
            <a:noFill/>
          </a:ln>
        </p:spPr>
      </p:pic>
      <p:pic>
        <p:nvPicPr>
          <p:cNvPr id="15" name="Image 14">
            <a:extLst>
              <a:ext uri="{FF2B5EF4-FFF2-40B4-BE49-F238E27FC236}">
                <a16:creationId xmlns:a16="http://schemas.microsoft.com/office/drawing/2014/main" id="{158B191A-0B0B-4A2C-AFD8-7F64C8B81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394" y="3298114"/>
            <a:ext cx="1662320" cy="1662320"/>
          </a:xfrm>
          <a:prstGeom prst="rect">
            <a:avLst/>
          </a:prstGeom>
        </p:spPr>
      </p:pic>
      <p:pic>
        <p:nvPicPr>
          <p:cNvPr id="5" name="Image 4">
            <a:extLst>
              <a:ext uri="{FF2B5EF4-FFF2-40B4-BE49-F238E27FC236}">
                <a16:creationId xmlns:a16="http://schemas.microsoft.com/office/drawing/2014/main" id="{CD1D2B87-C9A5-44E6-98D6-C319D0323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502506"/>
            <a:ext cx="1538757" cy="1791553"/>
          </a:xfrm>
          <a:prstGeom prst="rect">
            <a:avLst/>
          </a:prstGeom>
        </p:spPr>
      </p:pic>
      <p:pic>
        <p:nvPicPr>
          <p:cNvPr id="17" name="Image 16" descr="C:\Users\util\AppData\Local\Microsoft\Windows\INetCache\Content.Word\DSCN0251.jpg">
            <a:extLst>
              <a:ext uri="{FF2B5EF4-FFF2-40B4-BE49-F238E27FC236}">
                <a16:creationId xmlns:a16="http://schemas.microsoft.com/office/drawing/2014/main" id="{6B16961A-3CA6-49DF-BD5A-BB3C92A0F23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358275" y="3543138"/>
            <a:ext cx="2061845" cy="1520190"/>
          </a:xfrm>
          <a:prstGeom prst="rect">
            <a:avLst/>
          </a:prstGeom>
          <a:noFill/>
          <a:ln>
            <a:noFill/>
          </a:ln>
        </p:spPr>
      </p:pic>
      <p:pic>
        <p:nvPicPr>
          <p:cNvPr id="7" name="Image 6">
            <a:extLst>
              <a:ext uri="{FF2B5EF4-FFF2-40B4-BE49-F238E27FC236}">
                <a16:creationId xmlns:a16="http://schemas.microsoft.com/office/drawing/2014/main" id="{19D22185-D285-417F-9782-071B4FEF8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97" y="3276210"/>
            <a:ext cx="1720305" cy="2562026"/>
          </a:xfrm>
          <a:prstGeom prst="rect">
            <a:avLst/>
          </a:prstGeom>
        </p:spPr>
      </p:pic>
    </p:spTree>
    <p:extLst>
      <p:ext uri="{BB962C8B-B14F-4D97-AF65-F5344CB8AC3E}">
        <p14:creationId xmlns:p14="http://schemas.microsoft.com/office/powerpoint/2010/main" val="277446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in lumineux">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2987</TotalTime>
  <Words>993</Words>
  <Application>Microsoft Office PowerPoint</Application>
  <PresentationFormat>Affichage à l'écran (4:3)</PresentationFormat>
  <Paragraphs>344</Paragraphs>
  <Slides>32</Slides>
  <Notes>0</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46" baseType="lpstr">
      <vt:lpstr>Malgun Gothic</vt:lpstr>
      <vt:lpstr>Arial</vt:lpstr>
      <vt:lpstr>Calibri</vt:lpstr>
      <vt:lpstr>Comic Sans MS</vt:lpstr>
      <vt:lpstr>Cooper Black</vt:lpstr>
      <vt:lpstr>French Script MT</vt:lpstr>
      <vt:lpstr>Ink Free</vt:lpstr>
      <vt:lpstr>Kristen ITC</vt:lpstr>
      <vt:lpstr>Times New Roman</vt:lpstr>
      <vt:lpstr>Tw Cen MT</vt:lpstr>
      <vt:lpstr>Tw Cen MT Condensed</vt:lpstr>
      <vt:lpstr>Wingdings 3</vt:lpstr>
      <vt:lpstr>Intégral</vt:lpstr>
      <vt:lpstr>Document</vt:lpstr>
      <vt:lpstr>BIENVENUE</vt:lpstr>
      <vt:lpstr>Ecole de Huy-Sud </vt:lpstr>
      <vt:lpstr>Les valeurs de notre établissement </vt:lpstr>
      <vt:lpstr>Ensemble   pour un seul objectif : l’enfant</vt:lpstr>
      <vt:lpstr>L’équipe pédagogique</vt:lpstr>
      <vt:lpstr>Les classes de 2e maternelles </vt:lpstr>
      <vt:lpstr>Les classes de 3e maternelles </vt:lpstr>
      <vt:lpstr>Les classes de 1ère et 2e primaires </vt:lpstr>
      <vt:lpstr>Les classes de 3e et 4e primaires </vt:lpstr>
      <vt:lpstr>Les classes de 5e et 6e primaires </vt:lpstr>
      <vt:lpstr>Les cours philosophiques </vt:lpstr>
      <vt:lpstr>Education physique </vt:lpstr>
      <vt:lpstr>L’équipe des surveillantes </vt:lpstr>
      <vt:lpstr>L’équipe administrative </vt:lpstr>
      <vt:lpstr>L’association des parents  et des enseignants  </vt:lpstr>
      <vt:lpstr>Présentation PowerPoint</vt:lpstr>
      <vt:lpstr>Règlement – les nouveautés</vt:lpstr>
      <vt:lpstr>Présentation PowerPoint</vt:lpstr>
      <vt:lpstr>PROJET d’Etablissement</vt:lpstr>
      <vt:lpstr>Horaire   de la   journée</vt:lpstr>
      <vt:lpstr>Immersion</vt:lpstr>
      <vt:lpstr>Présentation PowerPoint</vt:lpstr>
      <vt:lpstr>Les disciplines enseignées  en néerlandais</vt:lpstr>
      <vt:lpstr>Animations  pendant le temps de midi</vt:lpstr>
      <vt:lpstr>Education physique</vt:lpstr>
      <vt:lpstr>Repas chauds</vt:lpstr>
      <vt:lpstr>La CANTINE</vt:lpstr>
      <vt:lpstr>Organisation  la sortie des cours</vt:lpstr>
      <vt:lpstr>Etude dirigée</vt:lpstr>
      <vt:lpstr>Les projets</vt:lpstr>
      <vt:lpstr>Présentation PowerPoint</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Ecole de Huy-Sud</dc:title>
  <dc:creator>util</dc:creator>
  <cp:lastModifiedBy>Direction</cp:lastModifiedBy>
  <cp:revision>127</cp:revision>
  <cp:lastPrinted>2017-09-07T10:54:27Z</cp:lastPrinted>
  <dcterms:created xsi:type="dcterms:W3CDTF">2016-09-05T08:05:58Z</dcterms:created>
  <dcterms:modified xsi:type="dcterms:W3CDTF">2018-09-13T09:20:01Z</dcterms:modified>
</cp:coreProperties>
</file>